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71" r:id="rId5"/>
    <p:sldId id="272" r:id="rId6"/>
    <p:sldId id="801" r:id="rId7"/>
    <p:sldId id="273" r:id="rId8"/>
    <p:sldId id="816" r:id="rId9"/>
    <p:sldId id="274" r:id="rId10"/>
    <p:sldId id="797" r:id="rId11"/>
    <p:sldId id="798" r:id="rId12"/>
    <p:sldId id="79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2D55BE34-7AC2-E3FF-5F11-5E16F5077AC6}" name="Benjamin Schanback" initials="BS" userId="S::bschanback@schools.nyc.gov::996e9af8-659d-4944-9b75-a77b59aa71ef" providerId="AD"/>
  <p188:author id="{AC3EEE34-72EB-4285-233E-6DDE5085D513}" name="Tisa Lapadula" initials="TL" userId="S::tlapadula@schools.nyc.gov::1ae36f0c-1b14-42ff-ac94-40e8cf870183" providerId="AD"/>
  <p188:author id="{CECB2F59-7EDD-4E78-2416-D07231900B63}" name="Erin Gehant" initials="EG" userId="S::egehant2@schools.nyc.gov::67dbbd5f-1023-439c-aaa3-7ea20ca889f8" providerId="AD"/>
  <p188:author id="{9C748E65-11F5-0692-8662-BF8EC8167739}" name="Seritta Scott" initials="SS" userId="S::sscott47@schools.nyc.gov::cffa170c-7f5a-4bab-bde9-99137fc5c17d" providerId="AD"/>
  <p188:author id="{AE1BEAA4-BA65-984F-222F-7D447444DC57}" name="Emma Vadehra" initials="EV" userId="S::evadehra@schools.nyc.gov::a309d292-29b9-4625-bdb8-da9e159ee094" providerId="AD"/>
  <p188:author id="{BDF65EE5-9D32-A2D3-33A2-665326C2B393}" name="Robin Singer" initials="RS" userId="S::rsinger4@schools.nyc.gov::eca12034-8de9-4b58-a146-5a3020fb646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1B5C6C-A532-619B-65FA-86116DE86B82}" v="2" dt="2025-06-05T20:07:04.0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89C80-6BB8-4C43-9F34-08335677F2D5}" type="datetimeFigureOut">
              <a:rPr lang="en-US" smtClean="0"/>
              <a:t>6/12/2025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A7B0D-0572-4994-B823-BF83EED03C58}" type="slidenum">
              <a:rPr lang="en-US" smtClean="0"/>
              <a:t>‹#›</a:t>
            </a:fld>
            <a:endParaRPr lang="en-US"/>
          </a:p>
        </p:txBody>
      </p:sp>
    </p:spTree>
    <p:extLst>
      <p:ext uri="{BB962C8B-B14F-4D97-AF65-F5344CB8AC3E}">
        <p14:creationId xmlns:p14="http://schemas.microsoft.com/office/powerpoint/2010/main" val="112205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5F85C1C6-F127-4389-859B-8B1823D8DCBA}" type="slidenum">
              <a:rPr lang="en-US"/>
              <a:pPr/>
              <a:t>1</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98249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63C2830-012E-4B9C-A910-ECCC2F2F61E3}" type="slidenum">
              <a:rPr lang="en-US" smtClean="0"/>
              <a:pPr>
                <a:defRPr/>
              </a:pPr>
              <a:t>4</a:t>
            </a:fld>
            <a:endParaRPr lang="en-US"/>
          </a:p>
        </p:txBody>
      </p:sp>
    </p:spTree>
    <p:extLst>
      <p:ext uri="{BB962C8B-B14F-4D97-AF65-F5344CB8AC3E}">
        <p14:creationId xmlns:p14="http://schemas.microsoft.com/office/powerpoint/2010/main" val="395924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73" y="0"/>
            <a:ext cx="3241539" cy="6888272"/>
          </a:xfrm>
          <a:prstGeom prst="rect">
            <a:avLst/>
          </a:prstGeom>
          <a:ln>
            <a:noFill/>
          </a:ln>
        </p:spPr>
      </p:pic>
      <p:sp>
        <p:nvSpPr>
          <p:cNvPr id="13" name="Rectangle 12"/>
          <p:cNvSpPr/>
          <p:nvPr userDrawn="1"/>
        </p:nvSpPr>
        <p:spPr>
          <a:xfrm>
            <a:off x="3299460" y="0"/>
            <a:ext cx="5844541" cy="6888272"/>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ln>
                <a:noFill/>
              </a:ln>
            </a:endParaRPr>
          </a:p>
        </p:txBody>
      </p:sp>
      <p:sp>
        <p:nvSpPr>
          <p:cNvPr id="16" name="Isosceles Triangle 15"/>
          <p:cNvSpPr/>
          <p:nvPr userDrawn="1"/>
        </p:nvSpPr>
        <p:spPr>
          <a:xfrm rot="5400000">
            <a:off x="2966177" y="5807267"/>
            <a:ext cx="1023128" cy="376886"/>
          </a:xfrm>
          <a:prstGeom prst="triangle">
            <a:avLst>
              <a:gd name="adj" fmla="val 473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44627" y="412376"/>
            <a:ext cx="3390898" cy="603232"/>
          </a:xfrm>
          <a:prstGeom prst="rect">
            <a:avLst/>
          </a:prstGeom>
        </p:spPr>
      </p:pic>
    </p:spTree>
    <p:extLst>
      <p:ext uri="{BB962C8B-B14F-4D97-AF65-F5344CB8AC3E}">
        <p14:creationId xmlns:p14="http://schemas.microsoft.com/office/powerpoint/2010/main" val="11599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C6CD2FE-B4A9-4FA7-B304-979417D32921}" type="slidenum">
              <a:rPr lang="en-US"/>
              <a:pPr>
                <a:defRPr/>
              </a:pPr>
              <a:t>‹#›</a:t>
            </a:fld>
            <a:endParaRPr lang="en-US" sz="1050"/>
          </a:p>
        </p:txBody>
      </p:sp>
    </p:spTree>
    <p:extLst>
      <p:ext uri="{BB962C8B-B14F-4D97-AF65-F5344CB8AC3E}">
        <p14:creationId xmlns:p14="http://schemas.microsoft.com/office/powerpoint/2010/main" val="866223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7B8E3A53-3A7C-45CB-83A9-46342C22B6B4}" type="slidenum">
              <a:rPr lang="en-US"/>
              <a:pPr>
                <a:defRPr/>
              </a:pPr>
              <a:t>‹#›</a:t>
            </a:fld>
            <a:endParaRPr lang="en-US" sz="1050"/>
          </a:p>
        </p:txBody>
      </p:sp>
    </p:spTree>
    <p:extLst>
      <p:ext uri="{BB962C8B-B14F-4D97-AF65-F5344CB8AC3E}">
        <p14:creationId xmlns:p14="http://schemas.microsoft.com/office/powerpoint/2010/main" val="566974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3000" y="1524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93700" y="152400"/>
            <a:ext cx="5676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AADDF95-6482-4230-A06C-F39A7E009759}" type="slidenum">
              <a:rPr lang="en-US"/>
              <a:pPr>
                <a:defRPr/>
              </a:pPr>
              <a:t>‹#›</a:t>
            </a:fld>
            <a:endParaRPr lang="en-US" sz="1050"/>
          </a:p>
        </p:txBody>
      </p:sp>
    </p:spTree>
    <p:extLst>
      <p:ext uri="{BB962C8B-B14F-4D97-AF65-F5344CB8AC3E}">
        <p14:creationId xmlns:p14="http://schemas.microsoft.com/office/powerpoint/2010/main" val="2395487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AB90AF6-C8F3-4810-A3CA-9E413665CE10}" type="slidenum">
              <a:rPr lang="en-US"/>
              <a:pPr>
                <a:defRPr/>
              </a:pPr>
              <a:t>‹#›</a:t>
            </a:fld>
            <a:endParaRPr lang="en-US" sz="1050"/>
          </a:p>
        </p:txBody>
      </p:sp>
    </p:spTree>
    <p:extLst>
      <p:ext uri="{BB962C8B-B14F-4D97-AF65-F5344CB8AC3E}">
        <p14:creationId xmlns:p14="http://schemas.microsoft.com/office/powerpoint/2010/main" val="357183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846A27-06CA-4DFC-90B4-51CA9F41E0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73" y="0"/>
            <a:ext cx="3241539" cy="6888272"/>
          </a:xfrm>
          <a:prstGeom prst="rect">
            <a:avLst/>
          </a:prstGeom>
          <a:ln>
            <a:noFill/>
          </a:ln>
        </p:spPr>
      </p:pic>
      <p:sp>
        <p:nvSpPr>
          <p:cNvPr id="6" name="Rectangle 5">
            <a:extLst>
              <a:ext uri="{FF2B5EF4-FFF2-40B4-BE49-F238E27FC236}">
                <a16:creationId xmlns:a16="http://schemas.microsoft.com/office/drawing/2014/main" id="{B6B4FDBF-BA01-43DD-B581-421FF7ADBA90}"/>
              </a:ext>
            </a:extLst>
          </p:cNvPr>
          <p:cNvSpPr/>
          <p:nvPr userDrawn="1"/>
        </p:nvSpPr>
        <p:spPr>
          <a:xfrm>
            <a:off x="3299460" y="0"/>
            <a:ext cx="5844541" cy="6888272"/>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ln>
                <a:noFill/>
              </a:ln>
            </a:endParaRPr>
          </a:p>
        </p:txBody>
      </p:sp>
      <p:sp>
        <p:nvSpPr>
          <p:cNvPr id="8" name="Text Box 58">
            <a:extLst>
              <a:ext uri="{FF2B5EF4-FFF2-40B4-BE49-F238E27FC236}">
                <a16:creationId xmlns:a16="http://schemas.microsoft.com/office/drawing/2014/main" id="{707D2CFC-4F99-4CA2-8508-69BCA779FA5C}"/>
              </a:ext>
            </a:extLst>
          </p:cNvPr>
          <p:cNvSpPr txBox="1">
            <a:spLocks noChangeArrowheads="1"/>
          </p:cNvSpPr>
          <p:nvPr userDrawn="1"/>
        </p:nvSpPr>
        <p:spPr bwMode="auto">
          <a:xfrm>
            <a:off x="3684113" y="5334001"/>
            <a:ext cx="3429000" cy="1188787"/>
          </a:xfrm>
          <a:prstGeom prst="rect">
            <a:avLst/>
          </a:prstGeom>
          <a:noFill/>
          <a:ln w="9525">
            <a:noFill/>
            <a:miter lim="800000"/>
            <a:headEnd/>
            <a:tailEnd/>
          </a:ln>
          <a:effectLst/>
        </p:spPr>
        <p:txBody>
          <a:bodyPr>
            <a:spAutoFit/>
          </a:bodyPr>
          <a:lstStyle/>
          <a:p>
            <a:pPr algn="l">
              <a:defRPr/>
            </a:pPr>
            <a:r>
              <a:rPr lang="en-US" sz="1875" b="1">
                <a:solidFill>
                  <a:schemeClr val="bg1"/>
                </a:solidFill>
              </a:rPr>
              <a:t>Ro and Andrew</a:t>
            </a:r>
          </a:p>
          <a:p>
            <a:pPr algn="l">
              <a:defRPr/>
            </a:pPr>
            <a:r>
              <a:rPr lang="en-US" sz="1500" i="1">
                <a:solidFill>
                  <a:schemeClr val="bg1"/>
                </a:solidFill>
              </a:rPr>
              <a:t>Office of Accountability</a:t>
            </a:r>
          </a:p>
          <a:p>
            <a:pPr marL="0" marR="0" indent="0" algn="l" defTabSz="685800" rtl="0" eaLnBrk="0" fontAlgn="base" latinLnBrk="0" hangingPunct="0">
              <a:lnSpc>
                <a:spcPct val="100000"/>
              </a:lnSpc>
              <a:spcBef>
                <a:spcPct val="0"/>
              </a:spcBef>
              <a:spcAft>
                <a:spcPct val="0"/>
              </a:spcAft>
              <a:buClrTx/>
              <a:buSzTx/>
              <a:buFontTx/>
              <a:buNone/>
              <a:tabLst/>
              <a:defRPr/>
            </a:pPr>
            <a:r>
              <a:rPr lang="en-US" sz="1350">
                <a:solidFill>
                  <a:schemeClr val="accent1"/>
                </a:solidFill>
              </a:rPr>
              <a:t>July 2014</a:t>
            </a:r>
          </a:p>
          <a:p>
            <a:pPr algn="l">
              <a:defRPr/>
            </a:pPr>
            <a:endParaRPr lang="en-US" sz="2400" b="1">
              <a:solidFill>
                <a:schemeClr val="bg1"/>
              </a:solidFill>
            </a:endParaRPr>
          </a:p>
        </p:txBody>
      </p:sp>
      <p:sp>
        <p:nvSpPr>
          <p:cNvPr id="9" name="Isosceles Triangle 8">
            <a:extLst>
              <a:ext uri="{FF2B5EF4-FFF2-40B4-BE49-F238E27FC236}">
                <a16:creationId xmlns:a16="http://schemas.microsoft.com/office/drawing/2014/main" id="{DA2840F9-B8E3-43DF-90BF-F7E61E7BC72D}"/>
              </a:ext>
            </a:extLst>
          </p:cNvPr>
          <p:cNvSpPr/>
          <p:nvPr userDrawn="1"/>
        </p:nvSpPr>
        <p:spPr>
          <a:xfrm rot="5400000">
            <a:off x="2966177" y="5807267"/>
            <a:ext cx="1023128" cy="376886"/>
          </a:xfrm>
          <a:prstGeom prst="triangle">
            <a:avLst>
              <a:gd name="adj" fmla="val 473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0" name="Picture 9">
            <a:extLst>
              <a:ext uri="{FF2B5EF4-FFF2-40B4-BE49-F238E27FC236}">
                <a16:creationId xmlns:a16="http://schemas.microsoft.com/office/drawing/2014/main" id="{DAEBCC41-5D1E-408A-8183-9FEB723D722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44627" y="412376"/>
            <a:ext cx="3390898" cy="603232"/>
          </a:xfrm>
          <a:prstGeom prst="rect">
            <a:avLst/>
          </a:prstGeom>
        </p:spPr>
      </p:pic>
      <p:sp>
        <p:nvSpPr>
          <p:cNvPr id="4" name="Rectangle 6"/>
          <p:cNvSpPr>
            <a:spLocks noGrp="1" noChangeArrowheads="1"/>
          </p:cNvSpPr>
          <p:nvPr>
            <p:ph type="sldNum" sz="quarter" idx="10"/>
          </p:nvPr>
        </p:nvSpPr>
        <p:spPr>
          <a:ln/>
        </p:spPr>
        <p:txBody>
          <a:bodyPr/>
          <a:lstStyle>
            <a:lvl1pPr>
              <a:defRPr/>
            </a:lvl1pPr>
          </a:lstStyle>
          <a:p>
            <a:pPr>
              <a:defRPr/>
            </a:pPr>
            <a:fld id="{FAB90AF6-C8F3-4810-A3CA-9E413665CE10}" type="slidenum">
              <a:rPr lang="en-US"/>
              <a:pPr>
                <a:defRPr/>
              </a:pPr>
              <a:t>‹#›</a:t>
            </a:fld>
            <a:endParaRPr lang="en-US" sz="1050"/>
          </a:p>
        </p:txBody>
      </p:sp>
    </p:spTree>
    <p:extLst>
      <p:ext uri="{BB962C8B-B14F-4D97-AF65-F5344CB8AC3E}">
        <p14:creationId xmlns:p14="http://schemas.microsoft.com/office/powerpoint/2010/main" val="1862610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CB80A63-67E9-492C-9A74-2462396443F3}" type="slidenum">
              <a:rPr lang="en-US"/>
              <a:pPr>
                <a:defRPr/>
              </a:pPr>
              <a:t>‹#›</a:t>
            </a:fld>
            <a:endParaRPr lang="en-US" sz="1050"/>
          </a:p>
        </p:txBody>
      </p:sp>
    </p:spTree>
    <p:extLst>
      <p:ext uri="{BB962C8B-B14F-4D97-AF65-F5344CB8AC3E}">
        <p14:creationId xmlns:p14="http://schemas.microsoft.com/office/powerpoint/2010/main" val="3720666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478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56100" y="14478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19776CDA-7B66-4F7E-920C-564B34BD20D2}" type="slidenum">
              <a:rPr lang="en-US"/>
              <a:pPr>
                <a:defRPr/>
              </a:pPr>
              <a:t>‹#›</a:t>
            </a:fld>
            <a:endParaRPr lang="en-US" sz="1050"/>
          </a:p>
        </p:txBody>
      </p:sp>
    </p:spTree>
    <p:extLst>
      <p:ext uri="{BB962C8B-B14F-4D97-AF65-F5344CB8AC3E}">
        <p14:creationId xmlns:p14="http://schemas.microsoft.com/office/powerpoint/2010/main" val="21036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3C881EF8-D13C-492C-8C8B-B2E3D82566C1}" type="slidenum">
              <a:rPr lang="en-US"/>
              <a:pPr>
                <a:defRPr/>
              </a:pPr>
              <a:t>‹#›</a:t>
            </a:fld>
            <a:endParaRPr lang="en-US" sz="1050"/>
          </a:p>
        </p:txBody>
      </p:sp>
    </p:spTree>
    <p:extLst>
      <p:ext uri="{BB962C8B-B14F-4D97-AF65-F5344CB8AC3E}">
        <p14:creationId xmlns:p14="http://schemas.microsoft.com/office/powerpoint/2010/main" val="3816387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43F0175-9F2E-4C61-A75B-078EA6E6C9B6}" type="slidenum">
              <a:rPr lang="en-US"/>
              <a:pPr>
                <a:defRPr/>
              </a:pPr>
              <a:t>‹#›</a:t>
            </a:fld>
            <a:endParaRPr lang="en-US" sz="1050"/>
          </a:p>
        </p:txBody>
      </p:sp>
    </p:spTree>
    <p:extLst>
      <p:ext uri="{BB962C8B-B14F-4D97-AF65-F5344CB8AC3E}">
        <p14:creationId xmlns:p14="http://schemas.microsoft.com/office/powerpoint/2010/main" val="1774060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3CD90602-EB74-46C5-A64D-42648E4C8931}" type="slidenum">
              <a:rPr lang="en-US"/>
              <a:pPr>
                <a:defRPr/>
              </a:pPr>
              <a:t>‹#›</a:t>
            </a:fld>
            <a:endParaRPr lang="en-US" sz="1050"/>
          </a:p>
        </p:txBody>
      </p:sp>
    </p:spTree>
    <p:extLst>
      <p:ext uri="{BB962C8B-B14F-4D97-AF65-F5344CB8AC3E}">
        <p14:creationId xmlns:p14="http://schemas.microsoft.com/office/powerpoint/2010/main" val="263973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0A3C6B1-8A17-4BB4-ADBB-9069213B02E4}" type="slidenum">
              <a:rPr lang="en-US"/>
              <a:pPr>
                <a:defRPr/>
              </a:pPr>
              <a:t>‹#›</a:t>
            </a:fld>
            <a:endParaRPr lang="en-US" sz="1050"/>
          </a:p>
        </p:txBody>
      </p:sp>
    </p:spTree>
    <p:extLst>
      <p:ext uri="{BB962C8B-B14F-4D97-AF65-F5344CB8AC3E}">
        <p14:creationId xmlns:p14="http://schemas.microsoft.com/office/powerpoint/2010/main" val="957742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34" name="Rectangle 10"/>
          <p:cNvSpPr>
            <a:spLocks noChangeArrowheads="1"/>
          </p:cNvSpPr>
          <p:nvPr userDrawn="1"/>
        </p:nvSpPr>
        <p:spPr bwMode="auto">
          <a:xfrm>
            <a:off x="2743200" y="6378329"/>
            <a:ext cx="6400800" cy="381000"/>
          </a:xfrm>
          <a:prstGeom prst="rect">
            <a:avLst/>
          </a:prstGeom>
          <a:solidFill>
            <a:schemeClr val="tx2"/>
          </a:solidFill>
          <a:ln w="9525">
            <a:noFill/>
            <a:miter lim="800000"/>
            <a:headEnd/>
            <a:tailEnd/>
          </a:ln>
        </p:spPr>
        <p:txBody>
          <a:bodyPr wrap="none" anchor="ctr"/>
          <a:lstStyle/>
          <a:p>
            <a:pPr>
              <a:defRPr/>
            </a:pPr>
            <a:endParaRPr lang="en-US" sz="1350"/>
          </a:p>
        </p:txBody>
      </p:sp>
      <p:sp>
        <p:nvSpPr>
          <p:cNvPr id="7172" name="Rectangle 2"/>
          <p:cNvSpPr>
            <a:spLocks noGrp="1" noChangeArrowheads="1"/>
          </p:cNvSpPr>
          <p:nvPr>
            <p:ph type="title"/>
          </p:nvPr>
        </p:nvSpPr>
        <p:spPr bwMode="auto">
          <a:xfrm>
            <a:off x="393700" y="152400"/>
            <a:ext cx="77724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3" name="Rectangle 3"/>
          <p:cNvSpPr>
            <a:spLocks noGrp="1" noChangeArrowheads="1"/>
          </p:cNvSpPr>
          <p:nvPr>
            <p:ph type="body" idx="1"/>
          </p:nvPr>
        </p:nvSpPr>
        <p:spPr bwMode="auto">
          <a:xfrm>
            <a:off x="393700" y="1447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040688" y="6453188"/>
            <a:ext cx="9906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900" b="1" smtClean="0">
                <a:solidFill>
                  <a:schemeClr val="bg1"/>
                </a:solidFill>
              </a:defRPr>
            </a:lvl1pPr>
          </a:lstStyle>
          <a:p>
            <a:pPr>
              <a:defRPr/>
            </a:pPr>
            <a:fld id="{3F545C6B-FF1F-46A1-9A6C-D6C7773DD6AC}" type="slidenum">
              <a:rPr lang="en-US"/>
              <a:pPr>
                <a:defRPr/>
              </a:pPr>
              <a:t>‹#›</a:t>
            </a:fld>
            <a:endParaRPr lang="en-US" sz="1050"/>
          </a:p>
        </p:txBody>
      </p:sp>
      <p:pic>
        <p:nvPicPr>
          <p:cNvPr id="10" name="Picture 9"/>
          <p:cNvPicPr>
            <a:picLocks noChangeAspect="1"/>
          </p:cNvPicPr>
          <p:nvPr userDrawn="1"/>
        </p:nvPicPr>
        <p:blipFill rotWithShape="1">
          <a:blip r:embed="rId14" cstate="print">
            <a:extLst>
              <a:ext uri="{28A0092B-C50C-407E-A947-70E740481C1C}">
                <a14:useLocalDpi xmlns:a14="http://schemas.microsoft.com/office/drawing/2010/main" val="0"/>
              </a:ext>
            </a:extLst>
          </a:blip>
          <a:srcRect r="-5469"/>
          <a:stretch/>
        </p:blipFill>
        <p:spPr>
          <a:xfrm>
            <a:off x="228601" y="6356621"/>
            <a:ext cx="2247901" cy="402708"/>
          </a:xfrm>
          <a:prstGeom prst="rect">
            <a:avLst/>
          </a:prstGeom>
        </p:spPr>
      </p:pic>
      <p:sp>
        <p:nvSpPr>
          <p:cNvPr id="2" name="Oval 1"/>
          <p:cNvSpPr/>
          <p:nvPr userDrawn="1"/>
        </p:nvSpPr>
        <p:spPr bwMode="auto">
          <a:xfrm>
            <a:off x="2541589" y="6378329"/>
            <a:ext cx="423333" cy="381000"/>
          </a:xfrm>
          <a:prstGeom prst="ellipse">
            <a:avLst/>
          </a:prstGeom>
          <a:solidFill>
            <a:schemeClr val="tx2"/>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a typeface="ＭＳ Ｐゴシック" pitchFamily="1" charset="-128"/>
            </a:endParaRPr>
          </a:p>
        </p:txBody>
      </p:sp>
      <p:sp>
        <p:nvSpPr>
          <p:cNvPr id="1041" name="Rectangle 17"/>
          <p:cNvSpPr>
            <a:spLocks noChangeArrowheads="1"/>
          </p:cNvSpPr>
          <p:nvPr userDrawn="1"/>
        </p:nvSpPr>
        <p:spPr bwMode="auto">
          <a:xfrm>
            <a:off x="0" y="0"/>
            <a:ext cx="9144000" cy="228600"/>
          </a:xfrm>
          <a:prstGeom prst="rect">
            <a:avLst/>
          </a:prstGeom>
          <a:solidFill>
            <a:srgbClr val="00B0F0"/>
          </a:solidFill>
          <a:ln w="9525">
            <a:noFill/>
            <a:miter lim="800000"/>
            <a:headEnd/>
            <a:tailEnd/>
          </a:ln>
        </p:spPr>
        <p:txBody>
          <a:bodyPr wrap="none" anchor="ctr"/>
          <a:lstStyle/>
          <a:p>
            <a:pPr algn="ctr">
              <a:defRPr/>
            </a:pPr>
            <a:endParaRPr lang="en-US" sz="1350"/>
          </a:p>
        </p:txBody>
      </p:sp>
    </p:spTree>
    <p:extLst>
      <p:ext uri="{BB962C8B-B14F-4D97-AF65-F5344CB8AC3E}">
        <p14:creationId xmlns:p14="http://schemas.microsoft.com/office/powerpoint/2010/main" val="1377404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fontAlgn="base" hangingPunct="1">
        <a:spcBef>
          <a:spcPct val="0"/>
        </a:spcBef>
        <a:spcAft>
          <a:spcPct val="0"/>
        </a:spcAft>
        <a:defRPr sz="2250" b="1">
          <a:solidFill>
            <a:schemeClr val="tx2"/>
          </a:solidFill>
          <a:latin typeface="+mj-lt"/>
          <a:ea typeface="+mj-ea"/>
          <a:cs typeface="+mj-cs"/>
        </a:defRPr>
      </a:lvl1pPr>
      <a:lvl2pPr algn="l" rtl="0" eaLnBrk="1" fontAlgn="base" hangingPunct="1">
        <a:spcBef>
          <a:spcPct val="0"/>
        </a:spcBef>
        <a:spcAft>
          <a:spcPct val="0"/>
        </a:spcAft>
        <a:defRPr sz="2250" b="1">
          <a:solidFill>
            <a:schemeClr val="tx2"/>
          </a:solidFill>
          <a:latin typeface="Arial" charset="0"/>
          <a:ea typeface="ＭＳ Ｐゴシック" pitchFamily="1" charset="-128"/>
        </a:defRPr>
      </a:lvl2pPr>
      <a:lvl3pPr algn="l" rtl="0" eaLnBrk="1" fontAlgn="base" hangingPunct="1">
        <a:spcBef>
          <a:spcPct val="0"/>
        </a:spcBef>
        <a:spcAft>
          <a:spcPct val="0"/>
        </a:spcAft>
        <a:defRPr sz="2250" b="1">
          <a:solidFill>
            <a:schemeClr val="tx2"/>
          </a:solidFill>
          <a:latin typeface="Arial" charset="0"/>
          <a:ea typeface="ＭＳ Ｐゴシック" pitchFamily="1" charset="-128"/>
        </a:defRPr>
      </a:lvl3pPr>
      <a:lvl4pPr algn="l" rtl="0" eaLnBrk="1" fontAlgn="base" hangingPunct="1">
        <a:spcBef>
          <a:spcPct val="0"/>
        </a:spcBef>
        <a:spcAft>
          <a:spcPct val="0"/>
        </a:spcAft>
        <a:defRPr sz="2250" b="1">
          <a:solidFill>
            <a:schemeClr val="tx2"/>
          </a:solidFill>
          <a:latin typeface="Arial" charset="0"/>
          <a:ea typeface="ＭＳ Ｐゴシック" pitchFamily="1" charset="-128"/>
        </a:defRPr>
      </a:lvl4pPr>
      <a:lvl5pPr algn="l" rtl="0" eaLnBrk="1" fontAlgn="base" hangingPunct="1">
        <a:spcBef>
          <a:spcPct val="0"/>
        </a:spcBef>
        <a:spcAft>
          <a:spcPct val="0"/>
        </a:spcAft>
        <a:defRPr sz="2250" b="1">
          <a:solidFill>
            <a:schemeClr val="tx2"/>
          </a:solidFill>
          <a:latin typeface="Arial" charset="0"/>
          <a:ea typeface="ＭＳ Ｐゴシック" pitchFamily="1" charset="-128"/>
        </a:defRPr>
      </a:lvl5pPr>
      <a:lvl6pPr marL="342900" algn="l" rtl="0" eaLnBrk="1" fontAlgn="base" hangingPunct="1">
        <a:spcBef>
          <a:spcPct val="0"/>
        </a:spcBef>
        <a:spcAft>
          <a:spcPct val="0"/>
        </a:spcAft>
        <a:defRPr sz="2250" b="1">
          <a:solidFill>
            <a:schemeClr val="tx2"/>
          </a:solidFill>
          <a:latin typeface="Arial" charset="0"/>
          <a:ea typeface="ＭＳ Ｐゴシック" pitchFamily="1" charset="-128"/>
        </a:defRPr>
      </a:lvl6pPr>
      <a:lvl7pPr marL="685800" algn="l" rtl="0" eaLnBrk="1" fontAlgn="base" hangingPunct="1">
        <a:spcBef>
          <a:spcPct val="0"/>
        </a:spcBef>
        <a:spcAft>
          <a:spcPct val="0"/>
        </a:spcAft>
        <a:defRPr sz="2250" b="1">
          <a:solidFill>
            <a:schemeClr val="tx2"/>
          </a:solidFill>
          <a:latin typeface="Arial" charset="0"/>
          <a:ea typeface="ＭＳ Ｐゴシック" pitchFamily="1" charset="-128"/>
        </a:defRPr>
      </a:lvl7pPr>
      <a:lvl8pPr marL="1028700" algn="l" rtl="0" eaLnBrk="1" fontAlgn="base" hangingPunct="1">
        <a:spcBef>
          <a:spcPct val="0"/>
        </a:spcBef>
        <a:spcAft>
          <a:spcPct val="0"/>
        </a:spcAft>
        <a:defRPr sz="2250" b="1">
          <a:solidFill>
            <a:schemeClr val="tx2"/>
          </a:solidFill>
          <a:latin typeface="Arial" charset="0"/>
          <a:ea typeface="ＭＳ Ｐゴシック" pitchFamily="1" charset="-128"/>
        </a:defRPr>
      </a:lvl8pPr>
      <a:lvl9pPr marL="1371600" algn="l" rtl="0" eaLnBrk="1" fontAlgn="base" hangingPunct="1">
        <a:spcBef>
          <a:spcPct val="0"/>
        </a:spcBef>
        <a:spcAft>
          <a:spcPct val="0"/>
        </a:spcAft>
        <a:defRPr sz="2250" b="1">
          <a:solidFill>
            <a:schemeClr val="tx2"/>
          </a:solidFill>
          <a:latin typeface="Arial" charset="0"/>
          <a:ea typeface="ＭＳ Ｐゴシック" pitchFamily="1" charset="-128"/>
        </a:defRPr>
      </a:lvl9pPr>
    </p:titleStyle>
    <p:bodyStyle>
      <a:lvl1pPr marL="257175" indent="-257175" algn="l" rtl="0" eaLnBrk="1" fontAlgn="base" hangingPunct="1">
        <a:spcBef>
          <a:spcPct val="60000"/>
        </a:spcBef>
        <a:spcAft>
          <a:spcPct val="0"/>
        </a:spcAft>
        <a:defRPr sz="1650">
          <a:solidFill>
            <a:schemeClr val="tx1"/>
          </a:solidFill>
          <a:latin typeface="+mn-lt"/>
          <a:ea typeface="+mn-ea"/>
          <a:cs typeface="+mn-cs"/>
        </a:defRPr>
      </a:lvl1pPr>
      <a:lvl2pPr marL="554831" indent="-211931" algn="l" rtl="0" eaLnBrk="1" fontAlgn="base" hangingPunct="1">
        <a:lnSpc>
          <a:spcPct val="95000"/>
        </a:lnSpc>
        <a:spcBef>
          <a:spcPct val="20000"/>
        </a:spcBef>
        <a:spcAft>
          <a:spcPct val="0"/>
        </a:spcAft>
        <a:buClr>
          <a:schemeClr val="hlink"/>
        </a:buClr>
        <a:buChar char="&gt;"/>
        <a:defRPr sz="1500">
          <a:solidFill>
            <a:schemeClr val="tx1"/>
          </a:solidFill>
          <a:latin typeface="+mn-lt"/>
          <a:ea typeface="+mn-ea"/>
        </a:defRPr>
      </a:lvl2pPr>
      <a:lvl3pPr marL="810816" indent="-170260" algn="l" rtl="0" eaLnBrk="1" fontAlgn="base" hangingPunct="1">
        <a:lnSpc>
          <a:spcPct val="95000"/>
        </a:lnSpc>
        <a:spcBef>
          <a:spcPct val="20000"/>
        </a:spcBef>
        <a:spcAft>
          <a:spcPct val="0"/>
        </a:spcAft>
        <a:buClr>
          <a:schemeClr val="accent1"/>
        </a:buClr>
        <a:buFont typeface="Wingdings" pitchFamily="1" charset="2"/>
        <a:buChar char="§"/>
        <a:defRPr sz="1500">
          <a:solidFill>
            <a:schemeClr val="tx1"/>
          </a:solidFill>
          <a:latin typeface="+mn-lt"/>
          <a:ea typeface="+mn-ea"/>
        </a:defRPr>
      </a:lvl3pPr>
      <a:lvl4pPr marL="1022747" indent="-126206" algn="l" rtl="0" eaLnBrk="1" fontAlgn="base" hangingPunct="1">
        <a:lnSpc>
          <a:spcPct val="95000"/>
        </a:lnSpc>
        <a:spcBef>
          <a:spcPct val="20000"/>
        </a:spcBef>
        <a:spcAft>
          <a:spcPct val="0"/>
        </a:spcAft>
        <a:buClr>
          <a:schemeClr val="accent2"/>
        </a:buClr>
        <a:buFont typeface="Times" pitchFamily="1" charset="0"/>
        <a:buChar char="•"/>
        <a:defRPr>
          <a:solidFill>
            <a:schemeClr val="tx1"/>
          </a:solidFill>
          <a:latin typeface="+mn-lt"/>
          <a:ea typeface="+mn-ea"/>
        </a:defRPr>
      </a:lvl4pPr>
      <a:lvl5pPr marL="1276350" indent="-167879" algn="l" rtl="0" eaLnBrk="1" fontAlgn="base" hangingPunct="1">
        <a:lnSpc>
          <a:spcPct val="95000"/>
        </a:lnSpc>
        <a:spcBef>
          <a:spcPct val="20000"/>
        </a:spcBef>
        <a:spcAft>
          <a:spcPct val="0"/>
        </a:spcAft>
        <a:buClr>
          <a:schemeClr val="folHlink"/>
        </a:buClr>
        <a:buChar char="»"/>
        <a:defRPr>
          <a:solidFill>
            <a:schemeClr val="tx1"/>
          </a:solidFill>
          <a:latin typeface="+mn-lt"/>
          <a:ea typeface="+mn-ea"/>
        </a:defRPr>
      </a:lvl5pPr>
      <a:lvl6pPr marL="1619250" indent="-167879" algn="l" rtl="0" eaLnBrk="1" fontAlgn="base" hangingPunct="1">
        <a:lnSpc>
          <a:spcPct val="95000"/>
        </a:lnSpc>
        <a:spcBef>
          <a:spcPct val="20000"/>
        </a:spcBef>
        <a:spcAft>
          <a:spcPct val="0"/>
        </a:spcAft>
        <a:buClr>
          <a:schemeClr val="folHlink"/>
        </a:buClr>
        <a:buChar char="»"/>
        <a:defRPr>
          <a:solidFill>
            <a:schemeClr val="tx1"/>
          </a:solidFill>
          <a:latin typeface="+mn-lt"/>
          <a:ea typeface="+mn-ea"/>
        </a:defRPr>
      </a:lvl6pPr>
      <a:lvl7pPr marL="1962150" indent="-167879" algn="l" rtl="0" eaLnBrk="1" fontAlgn="base" hangingPunct="1">
        <a:lnSpc>
          <a:spcPct val="95000"/>
        </a:lnSpc>
        <a:spcBef>
          <a:spcPct val="20000"/>
        </a:spcBef>
        <a:spcAft>
          <a:spcPct val="0"/>
        </a:spcAft>
        <a:buClr>
          <a:schemeClr val="folHlink"/>
        </a:buClr>
        <a:buChar char="»"/>
        <a:defRPr>
          <a:solidFill>
            <a:schemeClr val="tx1"/>
          </a:solidFill>
          <a:latin typeface="+mn-lt"/>
          <a:ea typeface="+mn-ea"/>
        </a:defRPr>
      </a:lvl7pPr>
      <a:lvl8pPr marL="2305050" indent="-167879" algn="l" rtl="0" eaLnBrk="1" fontAlgn="base" hangingPunct="1">
        <a:lnSpc>
          <a:spcPct val="95000"/>
        </a:lnSpc>
        <a:spcBef>
          <a:spcPct val="20000"/>
        </a:spcBef>
        <a:spcAft>
          <a:spcPct val="0"/>
        </a:spcAft>
        <a:buClr>
          <a:schemeClr val="folHlink"/>
        </a:buClr>
        <a:buChar char="»"/>
        <a:defRPr>
          <a:solidFill>
            <a:schemeClr val="tx1"/>
          </a:solidFill>
          <a:latin typeface="+mn-lt"/>
          <a:ea typeface="+mn-ea"/>
        </a:defRPr>
      </a:lvl8pPr>
      <a:lvl9pPr marL="2647950" indent="-167879" algn="l" rtl="0" eaLnBrk="1" fontAlgn="base" hangingPunct="1">
        <a:lnSpc>
          <a:spcPct val="95000"/>
        </a:lnSpc>
        <a:spcBef>
          <a:spcPct val="20000"/>
        </a:spcBef>
        <a:spcAft>
          <a:spcPct val="0"/>
        </a:spcAft>
        <a:buClr>
          <a:schemeClr val="folHlink"/>
        </a:buClr>
        <a:buChar char="»"/>
        <a:defRPr>
          <a:solidFill>
            <a:schemeClr val="tx1"/>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p12.nysed.gov/mgtserv/C4E/htm/researchandguide.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contractsforexcellence@schools.nyc.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DE53B67-82D8-4A7F-BD3E-3845544C4F83}"/>
              </a:ext>
            </a:extLst>
          </p:cNvPr>
          <p:cNvSpPr txBox="1">
            <a:spLocks noGrp="1"/>
          </p:cNvSpPr>
          <p:nvPr>
            <p:ph type="title" idx="4294967295"/>
          </p:nvPr>
        </p:nvSpPr>
        <p:spPr>
          <a:xfrm>
            <a:off x="3558348" y="1360997"/>
            <a:ext cx="5053314" cy="3472259"/>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1" fontAlgn="base" hangingPunct="1">
              <a:spcBef>
                <a:spcPct val="0"/>
              </a:spcBef>
              <a:spcAft>
                <a:spcPct val="0"/>
              </a:spcAft>
              <a:defRPr sz="4800" b="1">
                <a:solidFill>
                  <a:schemeClr val="accent1"/>
                </a:solidFill>
                <a:latin typeface="+mj-lt"/>
                <a:ea typeface="+mj-ea"/>
                <a:cs typeface="+mj-cs"/>
              </a:defRPr>
            </a:lvl1pPr>
            <a:lvl2pPr algn="l" rtl="0" eaLnBrk="1" fontAlgn="base" hangingPunct="1">
              <a:spcBef>
                <a:spcPct val="0"/>
              </a:spcBef>
              <a:spcAft>
                <a:spcPct val="0"/>
              </a:spcAft>
              <a:defRPr sz="3000" b="1">
                <a:solidFill>
                  <a:schemeClr val="tx2"/>
                </a:solidFill>
                <a:latin typeface="Arial" charset="0"/>
                <a:ea typeface="ＭＳ Ｐゴシック" pitchFamily="1" charset="-128"/>
              </a:defRPr>
            </a:lvl2pPr>
            <a:lvl3pPr algn="l" rtl="0" eaLnBrk="1" fontAlgn="base" hangingPunct="1">
              <a:spcBef>
                <a:spcPct val="0"/>
              </a:spcBef>
              <a:spcAft>
                <a:spcPct val="0"/>
              </a:spcAft>
              <a:defRPr sz="3000" b="1">
                <a:solidFill>
                  <a:schemeClr val="tx2"/>
                </a:solidFill>
                <a:latin typeface="Arial" charset="0"/>
                <a:ea typeface="ＭＳ Ｐゴシック" pitchFamily="1" charset="-128"/>
              </a:defRPr>
            </a:lvl3pPr>
            <a:lvl4pPr algn="l" rtl="0" eaLnBrk="1" fontAlgn="base" hangingPunct="1">
              <a:spcBef>
                <a:spcPct val="0"/>
              </a:spcBef>
              <a:spcAft>
                <a:spcPct val="0"/>
              </a:spcAft>
              <a:defRPr sz="3000" b="1">
                <a:solidFill>
                  <a:schemeClr val="tx2"/>
                </a:solidFill>
                <a:latin typeface="Arial" charset="0"/>
                <a:ea typeface="ＭＳ Ｐゴシック" pitchFamily="1" charset="-128"/>
              </a:defRPr>
            </a:lvl4pPr>
            <a:lvl5pPr algn="l" rtl="0" eaLnBrk="1" fontAlgn="base" hangingPunct="1">
              <a:spcBef>
                <a:spcPct val="0"/>
              </a:spcBef>
              <a:spcAft>
                <a:spcPct val="0"/>
              </a:spcAft>
              <a:defRPr sz="3000" b="1">
                <a:solidFill>
                  <a:schemeClr val="tx2"/>
                </a:solidFill>
                <a:latin typeface="Arial" charset="0"/>
                <a:ea typeface="ＭＳ Ｐゴシック" pitchFamily="1" charset="-128"/>
              </a:defRPr>
            </a:lvl5pPr>
            <a:lvl6pPr marL="457200" algn="l" rtl="0" eaLnBrk="1" fontAlgn="base" hangingPunct="1">
              <a:spcBef>
                <a:spcPct val="0"/>
              </a:spcBef>
              <a:spcAft>
                <a:spcPct val="0"/>
              </a:spcAft>
              <a:defRPr sz="3000" b="1">
                <a:solidFill>
                  <a:schemeClr val="tx2"/>
                </a:solidFill>
                <a:latin typeface="Arial" charset="0"/>
                <a:ea typeface="ＭＳ Ｐゴシック" pitchFamily="1" charset="-128"/>
              </a:defRPr>
            </a:lvl6pPr>
            <a:lvl7pPr marL="914400" algn="l" rtl="0" eaLnBrk="1" fontAlgn="base" hangingPunct="1">
              <a:spcBef>
                <a:spcPct val="0"/>
              </a:spcBef>
              <a:spcAft>
                <a:spcPct val="0"/>
              </a:spcAft>
              <a:defRPr sz="3000" b="1">
                <a:solidFill>
                  <a:schemeClr val="tx2"/>
                </a:solidFill>
                <a:latin typeface="Arial" charset="0"/>
                <a:ea typeface="ＭＳ Ｐゴシック" pitchFamily="1" charset="-128"/>
              </a:defRPr>
            </a:lvl7pPr>
            <a:lvl8pPr marL="1371600" algn="l" rtl="0" eaLnBrk="1" fontAlgn="base" hangingPunct="1">
              <a:spcBef>
                <a:spcPct val="0"/>
              </a:spcBef>
              <a:spcAft>
                <a:spcPct val="0"/>
              </a:spcAft>
              <a:defRPr sz="3000" b="1">
                <a:solidFill>
                  <a:schemeClr val="tx2"/>
                </a:solidFill>
                <a:latin typeface="Arial" charset="0"/>
                <a:ea typeface="ＭＳ Ｐゴシック" pitchFamily="1" charset="-128"/>
              </a:defRPr>
            </a:lvl8pPr>
            <a:lvl9pPr marL="1828800" algn="l" rtl="0" eaLnBrk="1" fontAlgn="base" hangingPunct="1">
              <a:spcBef>
                <a:spcPct val="0"/>
              </a:spcBef>
              <a:spcAft>
                <a:spcPct val="0"/>
              </a:spcAft>
              <a:defRPr sz="3000" b="1">
                <a:solidFill>
                  <a:schemeClr val="tx2"/>
                </a:solidFill>
                <a:latin typeface="Arial" charset="0"/>
                <a:ea typeface="ＭＳ Ｐゴシック" pitchFamily="1" charset="-128"/>
              </a:defRPr>
            </a:lvl9pPr>
          </a:lstStyle>
          <a:p>
            <a:pPr lvl="0">
              <a:defRPr/>
            </a:pPr>
            <a:r>
              <a:rPr lang="en-US" sz="4400">
                <a:solidFill>
                  <a:srgbClr val="FF9933"/>
                </a:solidFill>
              </a:rPr>
              <a:t>Fiscal Year 2026</a:t>
            </a:r>
            <a:br>
              <a:rPr lang="en-US" sz="4400">
                <a:solidFill>
                  <a:srgbClr val="FF9933"/>
                </a:solidFill>
              </a:rPr>
            </a:br>
            <a:r>
              <a:rPr lang="en-US" sz="4400">
                <a:solidFill>
                  <a:srgbClr val="FF9933"/>
                </a:solidFill>
              </a:rPr>
              <a:t>Contracts For Excellence and Class Size Engagement</a:t>
            </a:r>
            <a:endParaRPr kumimoji="0" lang="en-US" b="1" i="0" u="none" strike="noStrike" kern="0" cap="none" spc="0" normalizeH="0" baseline="0" noProof="0">
              <a:ln>
                <a:noFill/>
              </a:ln>
              <a:solidFill>
                <a:schemeClr val="accent1"/>
              </a:solidFill>
              <a:effectLst/>
              <a:uLnTx/>
              <a:uFillTx/>
            </a:endParaRPr>
          </a:p>
        </p:txBody>
      </p:sp>
      <p:sp>
        <p:nvSpPr>
          <p:cNvPr id="4" name="Text Box 58">
            <a:extLst>
              <a:ext uri="{FF2B5EF4-FFF2-40B4-BE49-F238E27FC236}">
                <a16:creationId xmlns:a16="http://schemas.microsoft.com/office/drawing/2014/main" id="{B851AB6C-1A22-4CFA-BC78-B2DD802FBB53}"/>
              </a:ext>
            </a:extLst>
          </p:cNvPr>
          <p:cNvSpPr txBox="1">
            <a:spLocks noChangeArrowheads="1"/>
          </p:cNvSpPr>
          <p:nvPr/>
        </p:nvSpPr>
        <p:spPr bwMode="auto">
          <a:xfrm>
            <a:off x="3674968" y="5222546"/>
            <a:ext cx="3840093" cy="1261884"/>
          </a:xfrm>
          <a:prstGeom prst="rect">
            <a:avLst/>
          </a:prstGeom>
          <a:noFill/>
          <a:ln w="9525">
            <a:noFill/>
            <a:miter lim="800000"/>
            <a:headEnd/>
            <a:tailEnd/>
          </a:ln>
          <a:effectLst/>
        </p:spPr>
        <p:txBody>
          <a:bodyPr wrap="square">
            <a:spAutoFit/>
          </a:bodyPr>
          <a:lstStyle/>
          <a:p>
            <a:pPr algn="l">
              <a:defRPr/>
            </a:pPr>
            <a:r>
              <a:rPr lang="en-US" sz="2400" b="1">
                <a:solidFill>
                  <a:schemeClr val="bg1"/>
                </a:solidFill>
              </a:rPr>
              <a:t>FY 2026 Proposed Plan</a:t>
            </a:r>
          </a:p>
          <a:p>
            <a:pPr algn="l">
              <a:defRPr/>
            </a:pPr>
            <a:r>
              <a:rPr lang="en-US" sz="2000" i="1">
                <a:solidFill>
                  <a:schemeClr val="bg1"/>
                </a:solidFill>
              </a:rPr>
              <a:t>Borough Hearing _ Citywide</a:t>
            </a:r>
          </a:p>
          <a:p>
            <a:pPr marL="0" marR="0" indent="0" algn="l" defTabSz="914400" rtl="0" eaLnBrk="0" fontAlgn="base" latinLnBrk="0" hangingPunct="0">
              <a:lnSpc>
                <a:spcPct val="100000"/>
              </a:lnSpc>
              <a:spcBef>
                <a:spcPct val="0"/>
              </a:spcBef>
              <a:spcAft>
                <a:spcPct val="0"/>
              </a:spcAft>
              <a:buClrTx/>
              <a:buSzTx/>
              <a:buFontTx/>
              <a:buNone/>
              <a:tabLst/>
              <a:defRPr/>
            </a:pPr>
            <a:endParaRPr lang="en-US" sz="1600">
              <a:solidFill>
                <a:schemeClr val="accent1"/>
              </a:solidFill>
            </a:endParaRPr>
          </a:p>
          <a:p>
            <a:pPr marL="0" marR="0" indent="0" algn="l" defTabSz="914400" rtl="0" eaLnBrk="0" fontAlgn="base" latinLnBrk="0" hangingPunct="0">
              <a:lnSpc>
                <a:spcPct val="100000"/>
              </a:lnSpc>
              <a:spcBef>
                <a:spcPct val="0"/>
              </a:spcBef>
              <a:spcAft>
                <a:spcPct val="0"/>
              </a:spcAft>
              <a:buClrTx/>
              <a:buSzTx/>
              <a:buFontTx/>
              <a:buNone/>
              <a:tabLst/>
              <a:defRPr/>
            </a:pPr>
            <a:r>
              <a:rPr lang="en-US" sz="1600">
                <a:solidFill>
                  <a:schemeClr val="accent1"/>
                </a:solidFill>
              </a:rPr>
              <a:t>June, 2025</a:t>
            </a:r>
          </a:p>
        </p:txBody>
      </p:sp>
    </p:spTree>
    <p:extLst>
      <p:ext uri="{BB962C8B-B14F-4D97-AF65-F5344CB8AC3E}">
        <p14:creationId xmlns:p14="http://schemas.microsoft.com/office/powerpoint/2010/main" val="475148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5F4D0-7A45-1E98-F924-B3D00CD605F7}"/>
              </a:ext>
            </a:extLst>
          </p:cNvPr>
          <p:cNvSpPr>
            <a:spLocks noGrp="1"/>
          </p:cNvSpPr>
          <p:nvPr>
            <p:ph type="title"/>
          </p:nvPr>
        </p:nvSpPr>
        <p:spPr>
          <a:xfrm>
            <a:off x="474817" y="270805"/>
            <a:ext cx="7772400" cy="511277"/>
          </a:xfrm>
        </p:spPr>
        <p:txBody>
          <a:bodyPr/>
          <a:lstStyle/>
          <a:p>
            <a:pPr algn="ctr"/>
            <a:r>
              <a:rPr lang="en-US" sz="2400"/>
              <a:t>Contracts for Excellence (C4E) Background</a:t>
            </a:r>
          </a:p>
        </p:txBody>
      </p:sp>
      <p:sp>
        <p:nvSpPr>
          <p:cNvPr id="3" name="Slide Number Placeholder 2">
            <a:extLst>
              <a:ext uri="{FF2B5EF4-FFF2-40B4-BE49-F238E27FC236}">
                <a16:creationId xmlns:a16="http://schemas.microsoft.com/office/drawing/2014/main" id="{D2353941-0634-6D65-3A60-DCA9E94E7C97}"/>
              </a:ext>
            </a:extLst>
          </p:cNvPr>
          <p:cNvSpPr>
            <a:spLocks noGrp="1"/>
          </p:cNvSpPr>
          <p:nvPr>
            <p:ph type="sldNum" sz="quarter" idx="10"/>
          </p:nvPr>
        </p:nvSpPr>
        <p:spPr/>
        <p:txBody>
          <a:bodyPr/>
          <a:lstStyle/>
          <a:p>
            <a:pPr>
              <a:defRPr/>
            </a:pPr>
            <a:fld id="{943F0175-9F2E-4C61-A75B-078EA6E6C9B6}" type="slidenum">
              <a:rPr lang="en-US" smtClean="0"/>
              <a:pPr>
                <a:defRPr/>
              </a:pPr>
              <a:t>2</a:t>
            </a:fld>
            <a:endParaRPr lang="en-US" sz="1050"/>
          </a:p>
        </p:txBody>
      </p:sp>
      <p:sp>
        <p:nvSpPr>
          <p:cNvPr id="5" name="TextBox 4">
            <a:extLst>
              <a:ext uri="{FF2B5EF4-FFF2-40B4-BE49-F238E27FC236}">
                <a16:creationId xmlns:a16="http://schemas.microsoft.com/office/drawing/2014/main" id="{B0F071D0-C446-2FC6-5572-E71041F6AF49}"/>
              </a:ext>
            </a:extLst>
          </p:cNvPr>
          <p:cNvSpPr txBox="1"/>
          <p:nvPr/>
        </p:nvSpPr>
        <p:spPr>
          <a:xfrm>
            <a:off x="474817" y="1302575"/>
            <a:ext cx="8248854" cy="3937616"/>
          </a:xfrm>
          <a:prstGeom prst="rect">
            <a:avLst/>
          </a:prstGeom>
          <a:noFill/>
          <a:ln>
            <a:noFill/>
          </a:ln>
        </p:spPr>
        <p:txBody>
          <a:bodyPr wrap="square" lIns="91440" tIns="45720" rIns="91440" bIns="45720" anchor="t">
            <a:spAutoFit/>
          </a:bodyPr>
          <a:lstStyle/>
          <a:p>
            <a:pPr marL="285750" indent="-285750" fontAlgn="base">
              <a:buFont typeface="Wingdings" panose="05000000000000000000" pitchFamily="2" charset="2"/>
              <a:buChar char="§"/>
            </a:pPr>
            <a:r>
              <a:rPr lang="en-US">
                <a:solidFill>
                  <a:srgbClr val="002060"/>
                </a:solidFill>
              </a:rPr>
              <a:t>C4E legislation was established as part of the 2007-08 Enacted State Budget under Foundation Aid and requires that a portion of Foundation Aid be used for specific restricted purposes. ​</a:t>
            </a:r>
          </a:p>
          <a:p>
            <a:pPr marL="285750" indent="-285750" fontAlgn="base">
              <a:buFont typeface="Wingdings" panose="05000000000000000000" pitchFamily="2" charset="2"/>
              <a:buChar char="§"/>
            </a:pPr>
            <a:endParaRPr lang="en-US">
              <a:solidFill>
                <a:srgbClr val="002060"/>
              </a:solidFill>
            </a:endParaRPr>
          </a:p>
          <a:p>
            <a:pPr marL="285750" indent="-285750" fontAlgn="base">
              <a:buFont typeface="Wingdings" panose="05000000000000000000" pitchFamily="2" charset="2"/>
              <a:buChar char="§"/>
            </a:pPr>
            <a:endParaRPr lang="en-US">
              <a:solidFill>
                <a:srgbClr val="002060"/>
              </a:solidFill>
            </a:endParaRPr>
          </a:p>
          <a:p>
            <a:pPr marL="285750" indent="-285750" fontAlgn="base">
              <a:buFont typeface="Wingdings" panose="05000000000000000000" pitchFamily="2" charset="2"/>
              <a:buChar char="§"/>
            </a:pPr>
            <a:r>
              <a:rPr lang="en-US">
                <a:solidFill>
                  <a:srgbClr val="002060"/>
                </a:solidFill>
              </a:rPr>
              <a:t>C4E requires that funding be allocated toward specific programs that raise the achievement of students with the greatest educational need including, but not limited to, students with limited English proficiency, students in poverty and students with disabilities. ​</a:t>
            </a:r>
            <a:endParaRPr lang="en-US">
              <a:solidFill>
                <a:srgbClr val="002060"/>
              </a:solidFill>
              <a:cs typeface="Arial"/>
            </a:endParaRPr>
          </a:p>
          <a:p>
            <a:pPr marL="285750" indent="-285750" fontAlgn="base">
              <a:buFont typeface="Wingdings" panose="05000000000000000000" pitchFamily="2" charset="2"/>
              <a:buChar char="§"/>
            </a:pPr>
            <a:endParaRPr lang="en-US">
              <a:solidFill>
                <a:srgbClr val="002060"/>
              </a:solidFill>
            </a:endParaRPr>
          </a:p>
          <a:p>
            <a:pPr marL="285750" indent="-285750" fontAlgn="base">
              <a:buFont typeface="Wingdings" panose="05000000000000000000" pitchFamily="2" charset="2"/>
              <a:buChar char="§"/>
            </a:pPr>
            <a:endParaRPr lang="en-US">
              <a:solidFill>
                <a:srgbClr val="002060"/>
              </a:solidFill>
            </a:endParaRPr>
          </a:p>
          <a:p>
            <a:pPr marL="285750" indent="-285750" fontAlgn="base">
              <a:buFont typeface="Wingdings" panose="05000000000000000000" pitchFamily="2" charset="2"/>
              <a:buChar char="§"/>
            </a:pPr>
            <a:r>
              <a:rPr lang="en-US">
                <a:solidFill>
                  <a:srgbClr val="002060"/>
                </a:solidFill>
              </a:rPr>
              <a:t>In 2022, C4E legislation was updated to includ</a:t>
            </a:r>
            <a:r>
              <a:rPr lang="en-US">
                <a:solidFill>
                  <a:schemeClr val="tx2"/>
                </a:solidFill>
              </a:rPr>
              <a:t>e additional r</a:t>
            </a:r>
            <a:r>
              <a:rPr lang="en-US">
                <a:solidFill>
                  <a:srgbClr val="002060"/>
                </a:solidFill>
              </a:rPr>
              <a:t>equirements related to class size limits.​</a:t>
            </a:r>
            <a:endParaRPr lang="en-US">
              <a:solidFill>
                <a:srgbClr val="002060"/>
              </a:solidFill>
              <a:cs typeface="Arial"/>
            </a:endParaRPr>
          </a:p>
          <a:p>
            <a:pPr lvl="2" algn="just">
              <a:lnSpc>
                <a:spcPct val="107000"/>
              </a:lnSpc>
              <a:spcAft>
                <a:spcPts val="800"/>
              </a:spcAft>
            </a:pPr>
            <a:endParaRPr lang="en-US" sz="1600">
              <a:solidFill>
                <a:srgbClr val="002060"/>
              </a:solidFill>
              <a:ea typeface="Calibri" panose="020F0502020204030204" pitchFamily="34" charset="0"/>
              <a:cs typeface="Calibri"/>
            </a:endParaRPr>
          </a:p>
        </p:txBody>
      </p:sp>
    </p:spTree>
    <p:extLst>
      <p:ext uri="{BB962C8B-B14F-4D97-AF65-F5344CB8AC3E}">
        <p14:creationId xmlns:p14="http://schemas.microsoft.com/office/powerpoint/2010/main" val="690312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5F4D0-7A45-1E98-F924-B3D00CD605F7}"/>
              </a:ext>
            </a:extLst>
          </p:cNvPr>
          <p:cNvSpPr>
            <a:spLocks noGrp="1"/>
          </p:cNvSpPr>
          <p:nvPr>
            <p:ph type="title"/>
          </p:nvPr>
        </p:nvSpPr>
        <p:spPr>
          <a:xfrm>
            <a:off x="474817" y="132278"/>
            <a:ext cx="7772400" cy="511277"/>
          </a:xfrm>
        </p:spPr>
        <p:txBody>
          <a:bodyPr/>
          <a:lstStyle/>
          <a:p>
            <a:pPr algn="ctr"/>
            <a:r>
              <a:rPr lang="en-US" sz="2400"/>
              <a:t>Contracts for Excellence (C4E) Background</a:t>
            </a:r>
          </a:p>
        </p:txBody>
      </p:sp>
      <p:sp>
        <p:nvSpPr>
          <p:cNvPr id="3" name="Slide Number Placeholder 2">
            <a:extLst>
              <a:ext uri="{FF2B5EF4-FFF2-40B4-BE49-F238E27FC236}">
                <a16:creationId xmlns:a16="http://schemas.microsoft.com/office/drawing/2014/main" id="{D2353941-0634-6D65-3A60-DCA9E94E7C97}"/>
              </a:ext>
            </a:extLst>
          </p:cNvPr>
          <p:cNvSpPr>
            <a:spLocks noGrp="1"/>
          </p:cNvSpPr>
          <p:nvPr>
            <p:ph type="sldNum" sz="quarter" idx="10"/>
          </p:nvPr>
        </p:nvSpPr>
        <p:spPr/>
        <p:txBody>
          <a:bodyPr/>
          <a:lstStyle/>
          <a:p>
            <a:pPr>
              <a:defRPr/>
            </a:pPr>
            <a:fld id="{943F0175-9F2E-4C61-A75B-078EA6E6C9B6}" type="slidenum">
              <a:rPr lang="en-US" smtClean="0"/>
              <a:pPr>
                <a:defRPr/>
              </a:pPr>
              <a:t>3</a:t>
            </a:fld>
            <a:endParaRPr lang="en-US" sz="1050"/>
          </a:p>
        </p:txBody>
      </p:sp>
      <p:sp>
        <p:nvSpPr>
          <p:cNvPr id="5" name="TextBox 4">
            <a:extLst>
              <a:ext uri="{FF2B5EF4-FFF2-40B4-BE49-F238E27FC236}">
                <a16:creationId xmlns:a16="http://schemas.microsoft.com/office/drawing/2014/main" id="{B0F071D0-C446-2FC6-5572-E71041F6AF49}"/>
              </a:ext>
            </a:extLst>
          </p:cNvPr>
          <p:cNvSpPr txBox="1"/>
          <p:nvPr/>
        </p:nvSpPr>
        <p:spPr>
          <a:xfrm>
            <a:off x="146995" y="610381"/>
            <a:ext cx="8836061" cy="5401479"/>
          </a:xfrm>
          <a:prstGeom prst="rect">
            <a:avLst/>
          </a:prstGeom>
          <a:noFill/>
        </p:spPr>
        <p:txBody>
          <a:bodyPr wrap="square" lIns="91440" tIns="45720" rIns="91440" bIns="45720" anchor="t">
            <a:spAutoFit/>
          </a:bodyPr>
          <a:lstStyle/>
          <a:p>
            <a:pPr algn="just" fontAlgn="base"/>
            <a:r>
              <a:rPr lang="en-US" sz="1600" dirty="0">
                <a:solidFill>
                  <a:srgbClr val="002060"/>
                </a:solidFill>
                <a:latin typeface="Arial"/>
                <a:cs typeface="Arial"/>
              </a:rPr>
              <a:t>Funding must be spent only within the following initiatives. For illustration, examples of programs by initiative, subject to SED approval, are included below.</a:t>
            </a:r>
          </a:p>
          <a:p>
            <a:pPr algn="just" fontAlgn="base"/>
            <a:endParaRPr lang="en-US" sz="160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Additional Instructional Time</a:t>
            </a:r>
            <a:r>
              <a:rPr lang="en-US" sz="1350" dirty="0">
                <a:solidFill>
                  <a:srgbClr val="002060"/>
                </a:solidFill>
                <a:latin typeface="Arial"/>
                <a:cs typeface="Arial"/>
              </a:rPr>
              <a:t>: “Time on Task”. </a:t>
            </a:r>
            <a:r>
              <a:rPr lang="en-US" sz="1350" b="1" dirty="0">
                <a:solidFill>
                  <a:srgbClr val="002060"/>
                </a:solidFill>
                <a:latin typeface="Arial"/>
                <a:cs typeface="Arial"/>
              </a:rPr>
              <a:t>Example</a:t>
            </a:r>
            <a:r>
              <a:rPr lang="en-US" sz="1350" dirty="0">
                <a:solidFill>
                  <a:srgbClr val="002060"/>
                </a:solidFill>
                <a:latin typeface="Arial"/>
                <a:cs typeface="Arial"/>
              </a:rPr>
              <a:t>: extended school year, after school academic support.</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Model Programs for Multilingual Learners</a:t>
            </a:r>
            <a:r>
              <a:rPr lang="en-US" sz="1350" dirty="0">
                <a:solidFill>
                  <a:srgbClr val="002060"/>
                </a:solidFill>
                <a:latin typeface="Arial"/>
                <a:cs typeface="Arial"/>
              </a:rPr>
              <a:t>. </a:t>
            </a:r>
            <a:r>
              <a:rPr lang="en-US" sz="1350" b="1" dirty="0">
                <a:solidFill>
                  <a:srgbClr val="002060"/>
                </a:solidFill>
                <a:latin typeface="Arial"/>
                <a:cs typeface="Arial"/>
              </a:rPr>
              <a:t>Example</a:t>
            </a:r>
            <a:r>
              <a:rPr lang="en-US" sz="1350" dirty="0">
                <a:solidFill>
                  <a:srgbClr val="002060"/>
                </a:solidFill>
                <a:latin typeface="Arial"/>
                <a:cs typeface="Arial"/>
              </a:rPr>
              <a:t>: expansion of bilingual resources materials in libraries.</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Full Day Pre-Kindergarten and Kindergarten</a:t>
            </a:r>
            <a:r>
              <a:rPr lang="en-US" sz="1350" dirty="0">
                <a:solidFill>
                  <a:srgbClr val="002060"/>
                </a:solidFill>
                <a:latin typeface="Arial"/>
                <a:cs typeface="Arial"/>
              </a:rPr>
              <a:t>. </a:t>
            </a:r>
            <a:r>
              <a:rPr lang="en-US" sz="1350" b="1" dirty="0">
                <a:solidFill>
                  <a:srgbClr val="002060"/>
                </a:solidFill>
                <a:latin typeface="Arial"/>
                <a:cs typeface="Arial"/>
              </a:rPr>
              <a:t>Example</a:t>
            </a:r>
            <a:r>
              <a:rPr lang="en-US" sz="1350" dirty="0">
                <a:solidFill>
                  <a:srgbClr val="002060"/>
                </a:solidFill>
                <a:latin typeface="Arial"/>
                <a:cs typeface="Arial"/>
              </a:rPr>
              <a:t>: adding classes (additional staff) and/or costs related to implementing full day Pre-Kindergarten 4K.</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Class Size Reduction</a:t>
            </a:r>
            <a:r>
              <a:rPr lang="en-US" sz="1350" dirty="0">
                <a:solidFill>
                  <a:srgbClr val="002060"/>
                </a:solidFill>
                <a:latin typeface="Arial"/>
                <a:cs typeface="Arial"/>
              </a:rPr>
              <a:t>. </a:t>
            </a:r>
            <a:r>
              <a:rPr lang="en-US" sz="1350" b="1" dirty="0">
                <a:solidFill>
                  <a:srgbClr val="002060"/>
                </a:solidFill>
                <a:latin typeface="Arial"/>
                <a:cs typeface="Arial"/>
              </a:rPr>
              <a:t>Example</a:t>
            </a:r>
            <a:r>
              <a:rPr lang="en-US" sz="1350" dirty="0">
                <a:solidFill>
                  <a:srgbClr val="002060"/>
                </a:solidFill>
                <a:latin typeface="Arial"/>
                <a:cs typeface="Arial"/>
              </a:rPr>
              <a:t>: hiring teachers/paying for teacher salaries to produce a reduction in the student/teacher ratio</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Teacher and Principal Quality Initiatives. </a:t>
            </a:r>
            <a:r>
              <a:rPr lang="en-US" sz="1350" b="1" dirty="0">
                <a:solidFill>
                  <a:srgbClr val="002060"/>
                </a:solidFill>
                <a:latin typeface="Arial"/>
                <a:cs typeface="Arial"/>
              </a:rPr>
              <a:t>Example</a:t>
            </a:r>
            <a:r>
              <a:rPr lang="en-US" sz="1350" dirty="0">
                <a:solidFill>
                  <a:srgbClr val="002060"/>
                </a:solidFill>
                <a:latin typeface="Arial"/>
                <a:cs typeface="Arial"/>
              </a:rPr>
              <a:t>: the creation of a non-cash incentive program for high quality teachers to teach in high needs areas</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Middle/High School Restructuring</a:t>
            </a:r>
            <a:r>
              <a:rPr lang="en-US" sz="1350" dirty="0">
                <a:solidFill>
                  <a:srgbClr val="002060"/>
                </a:solidFill>
                <a:latin typeface="Arial"/>
                <a:cs typeface="Arial"/>
              </a:rPr>
              <a:t>. </a:t>
            </a:r>
            <a:r>
              <a:rPr lang="en-US" sz="1350" b="1" dirty="0">
                <a:solidFill>
                  <a:srgbClr val="002060"/>
                </a:solidFill>
                <a:latin typeface="Arial"/>
                <a:cs typeface="Arial"/>
              </a:rPr>
              <a:t>Example</a:t>
            </a:r>
            <a:r>
              <a:rPr lang="en-US" sz="1350" dirty="0">
                <a:solidFill>
                  <a:srgbClr val="002060"/>
                </a:solidFill>
                <a:latin typeface="Arial"/>
                <a:cs typeface="Arial"/>
              </a:rPr>
              <a:t>: expand participation in Advanced Placement programs.</a:t>
            </a:r>
          </a:p>
          <a:p>
            <a:pPr marL="742950" lvl="1" indent="-285750" fontAlgn="base">
              <a:buFont typeface="Wingdings" panose="05000000000000000000" pitchFamily="2" charset="2"/>
              <a:buChar char="§"/>
            </a:pPr>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highlight>
                  <a:srgbClr val="FFFF00"/>
                </a:highlight>
                <a:latin typeface="Arial"/>
                <a:cs typeface="Arial"/>
              </a:rPr>
              <a:t>Additionally, the SED Commissioner may authorize districts to implement experimental programs. Such authorization must be granted in advance of implementation.</a:t>
            </a:r>
          </a:p>
          <a:p>
            <a:pPr lvl="1" fontAlgn="base"/>
            <a:endParaRPr lang="en-US" sz="1350" dirty="0">
              <a:solidFill>
                <a:srgbClr val="002060"/>
              </a:solidFill>
              <a:latin typeface="Arial" panose="020B0604020202020204" pitchFamily="34" charset="0"/>
              <a:cs typeface="Arial"/>
            </a:endParaRPr>
          </a:p>
          <a:p>
            <a:pPr marL="742950" lvl="1" indent="-285750" fontAlgn="base">
              <a:buFont typeface="Wingdings" panose="05000000000000000000" pitchFamily="2" charset="2"/>
              <a:buChar char="§"/>
            </a:pPr>
            <a:r>
              <a:rPr lang="en-US" sz="1350" dirty="0">
                <a:solidFill>
                  <a:srgbClr val="002060"/>
                </a:solidFill>
                <a:latin typeface="Arial"/>
                <a:cs typeface="Arial"/>
              </a:rPr>
              <a:t>More information about eligible uses and requirements may be found at NYSED’s website </a:t>
            </a:r>
            <a:r>
              <a:rPr lang="en-US" sz="1350" dirty="0">
                <a:solidFill>
                  <a:srgbClr val="666666"/>
                </a:solidFill>
                <a:latin typeface="Arial"/>
                <a:cs typeface="Arial"/>
              </a:rPr>
              <a:t>​ </a:t>
            </a:r>
            <a:r>
              <a:rPr lang="en-US" sz="1350" u="sng" dirty="0">
                <a:solidFill>
                  <a:srgbClr val="6699CC"/>
                </a:solidFill>
                <a:latin typeface="Arial"/>
                <a:cs typeface="Arial"/>
                <a:hlinkClick r:id="rId2"/>
              </a:rPr>
              <a:t>https://www.p12.nysed.gov/mgtserv/C4E/htm/researchandguide.html</a:t>
            </a:r>
            <a:r>
              <a:rPr lang="en-US" sz="1350" dirty="0">
                <a:solidFill>
                  <a:srgbClr val="002060"/>
                </a:solidFill>
                <a:latin typeface="Arial"/>
                <a:cs typeface="Arial"/>
              </a:rPr>
              <a:t> </a:t>
            </a:r>
            <a:r>
              <a:rPr lang="en-US" sz="1350" dirty="0">
                <a:solidFill>
                  <a:srgbClr val="666666"/>
                </a:solidFill>
                <a:latin typeface="Arial"/>
                <a:cs typeface="Arial"/>
              </a:rPr>
              <a:t>​</a:t>
            </a:r>
          </a:p>
        </p:txBody>
      </p:sp>
    </p:spTree>
    <p:extLst>
      <p:ext uri="{BB962C8B-B14F-4D97-AF65-F5344CB8AC3E}">
        <p14:creationId xmlns:p14="http://schemas.microsoft.com/office/powerpoint/2010/main" val="225164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361335" y="328529"/>
            <a:ext cx="8421329" cy="404812"/>
          </a:xfrm>
        </p:spPr>
        <p:txBody>
          <a:bodyPr/>
          <a:lstStyle/>
          <a:p>
            <a:pPr algn="ctr" eaLnBrk="1" hangingPunct="1"/>
            <a:r>
              <a:rPr lang="en-US" sz="2400">
                <a:cs typeface="Times New Roman" panose="02020603050405020304" pitchFamily="18" charset="0"/>
              </a:rPr>
              <a:t>Contracts for Excellence (C4E) for FY2026</a:t>
            </a:r>
          </a:p>
        </p:txBody>
      </p:sp>
      <p:sp>
        <p:nvSpPr>
          <p:cNvPr id="14338" name="Slide Number Placeholder 3"/>
          <p:cNvSpPr>
            <a:spLocks noGrp="1"/>
          </p:cNvSpPr>
          <p:nvPr>
            <p:ph type="sldNum" sz="quarter" idx="10"/>
          </p:nvPr>
        </p:nvSpPr>
        <p:spPr>
          <a:noFill/>
        </p:spPr>
        <p:txBody>
          <a:bodyPr/>
          <a:lstStyle/>
          <a:p>
            <a:fld id="{097A0C87-5D8A-4483-98DD-93C0BC27956F}" type="slidenum">
              <a:rPr lang="en-US"/>
              <a:pPr/>
              <a:t>4</a:t>
            </a:fld>
            <a:endParaRPr lang="en-US" sz="1400"/>
          </a:p>
        </p:txBody>
      </p:sp>
      <p:sp>
        <p:nvSpPr>
          <p:cNvPr id="4" name="Rectangle 3">
            <a:extLst>
              <a:ext uri="{FF2B5EF4-FFF2-40B4-BE49-F238E27FC236}">
                <a16:creationId xmlns:a16="http://schemas.microsoft.com/office/drawing/2014/main" id="{7FEE2F67-F2D9-5C7B-3913-22F4CE8AB3ED}"/>
              </a:ext>
            </a:extLst>
          </p:cNvPr>
          <p:cNvSpPr>
            <a:spLocks noGrp="1" noChangeArrowheads="1"/>
          </p:cNvSpPr>
          <p:nvPr>
            <p:ph idx="1"/>
          </p:nvPr>
        </p:nvSpPr>
        <p:spPr>
          <a:xfrm>
            <a:off x="240424" y="914400"/>
            <a:ext cx="8663152" cy="5368159"/>
          </a:xfrm>
        </p:spPr>
        <p:txBody>
          <a:bodyPr/>
          <a:lstStyle/>
          <a:p>
            <a:pPr marL="421640" indent="-285750" algn="just">
              <a:lnSpc>
                <a:spcPct val="85000"/>
              </a:lnSpc>
              <a:buFont typeface="Wingdings" panose="05000000000000000000" pitchFamily="2" charset="2"/>
              <a:buChar char="§"/>
            </a:pPr>
            <a:r>
              <a:rPr lang="en-US" sz="1600" b="1" dirty="0">
                <a:solidFill>
                  <a:schemeClr val="tx2"/>
                </a:solidFill>
                <a:highlight>
                  <a:srgbClr val="FFFF00"/>
                </a:highlight>
                <a:cs typeface="Times New Roman"/>
              </a:rPr>
              <a:t>C4E is increasing by $286 million from $802 million to $1.089 billion in FY 2026.</a:t>
            </a:r>
            <a:endParaRPr lang="en-US" sz="1600" dirty="0">
              <a:solidFill>
                <a:schemeClr val="tx2"/>
              </a:solidFill>
              <a:highlight>
                <a:srgbClr val="FFFF00"/>
              </a:highlight>
              <a:cs typeface="Times New Roman"/>
            </a:endParaRPr>
          </a:p>
          <a:p>
            <a:pPr marL="554355" lvl="1" indent="-211455">
              <a:lnSpc>
                <a:spcPct val="85000"/>
              </a:lnSpc>
              <a:buFont typeface="Wingdings" panose="05000000000000000000" pitchFamily="2" charset="2"/>
              <a:buChar char="§"/>
            </a:pPr>
            <a:r>
              <a:rPr lang="en-US" sz="1600" dirty="0">
                <a:solidFill>
                  <a:schemeClr val="tx2"/>
                </a:solidFill>
                <a:highlight>
                  <a:srgbClr val="FFFF00"/>
                </a:highlight>
                <a:cs typeface="Times New Roman"/>
              </a:rPr>
              <a:t>This is</a:t>
            </a:r>
            <a:r>
              <a:rPr lang="en-US" sz="1600" b="1" dirty="0">
                <a:solidFill>
                  <a:schemeClr val="tx2"/>
                </a:solidFill>
                <a:highlight>
                  <a:srgbClr val="FFFF00"/>
                </a:highlight>
                <a:cs typeface="Times New Roman"/>
              </a:rPr>
              <a:t> </a:t>
            </a:r>
            <a:r>
              <a:rPr lang="en-US" sz="1600" dirty="0">
                <a:solidFill>
                  <a:schemeClr val="tx2"/>
                </a:solidFill>
                <a:highlight>
                  <a:srgbClr val="FFFF00"/>
                </a:highlight>
                <a:cs typeface="Times New Roman"/>
              </a:rPr>
              <a:t>comprised of $241 million of new funding to be used for the class size mandate in FY 2026 and $45 million of existing funding that will be phased in as C4E from last year's class size allocation and will continue to be used for class size.</a:t>
            </a:r>
          </a:p>
          <a:p>
            <a:pPr marL="718820" lvl="1" indent="-285750" algn="just">
              <a:lnSpc>
                <a:spcPct val="85000"/>
              </a:lnSpc>
              <a:buClr>
                <a:srgbClr val="003366">
                  <a:lumMod val="40000"/>
                  <a:lumOff val="60000"/>
                </a:srgbClr>
              </a:buClr>
              <a:buFont typeface="Wingdings" panose="05000000000000000000" pitchFamily="2" charset="2"/>
              <a:buChar char="§"/>
            </a:pPr>
            <a:endParaRPr lang="en-US" sz="1200" dirty="0">
              <a:solidFill>
                <a:srgbClr val="002060"/>
              </a:solidFill>
              <a:cs typeface="Times New Roman"/>
            </a:endParaRPr>
          </a:p>
          <a:p>
            <a:pPr marL="421005" indent="-285750" algn="just">
              <a:lnSpc>
                <a:spcPct val="85000"/>
              </a:lnSpc>
              <a:buClr>
                <a:srgbClr val="002060"/>
              </a:buClr>
              <a:buFont typeface="Wingdings" panose="05000000000000000000" pitchFamily="2" charset="2"/>
              <a:buChar char="§"/>
            </a:pPr>
            <a:r>
              <a:rPr lang="en-US" sz="1600" b="1" dirty="0">
                <a:solidFill>
                  <a:srgbClr val="002060"/>
                </a:solidFill>
                <a:highlight>
                  <a:srgbClr val="FFFF00"/>
                </a:highlight>
                <a:cs typeface="Times New Roman"/>
              </a:rPr>
              <a:t>Proposed Allocation of $1.089 billion in FY2026</a:t>
            </a:r>
          </a:p>
          <a:p>
            <a:pPr marL="718820" lvl="1" indent="-285750" algn="just">
              <a:lnSpc>
                <a:spcPct val="85000"/>
              </a:lnSpc>
              <a:buClr>
                <a:srgbClr val="00B0F0"/>
              </a:buClr>
              <a:buFont typeface="Wingdings" panose="05000000000000000000" pitchFamily="2" charset="2"/>
              <a:buChar char="§"/>
            </a:pPr>
            <a:endParaRPr lang="en-US" sz="1250" b="1" dirty="0">
              <a:solidFill>
                <a:srgbClr val="002060"/>
              </a:solidFill>
              <a:cs typeface="Times New Roman"/>
            </a:endParaRPr>
          </a:p>
          <a:p>
            <a:pPr marL="718820" lvl="1" indent="-285750" algn="just">
              <a:lnSpc>
                <a:spcPct val="85000"/>
              </a:lnSpc>
              <a:buClr>
                <a:srgbClr val="00B0F0"/>
              </a:buClr>
              <a:buFont typeface="Wingdings" panose="05000000000000000000" pitchFamily="2" charset="2"/>
              <a:buChar char="§"/>
            </a:pPr>
            <a:r>
              <a:rPr lang="en-US" sz="1400" b="1" dirty="0">
                <a:solidFill>
                  <a:srgbClr val="002060"/>
                </a:solidFill>
                <a:highlight>
                  <a:srgbClr val="FFFF00"/>
                </a:highlight>
                <a:cs typeface="Times New Roman"/>
              </a:rPr>
              <a:t>Discretionary - $487 million</a:t>
            </a:r>
            <a:r>
              <a:rPr lang="en-US" sz="1400" dirty="0">
                <a:solidFill>
                  <a:srgbClr val="002060"/>
                </a:solidFill>
                <a:highlight>
                  <a:srgbClr val="FFFF00"/>
                </a:highlight>
                <a:cs typeface="Times New Roman"/>
              </a:rPr>
              <a:t>. </a:t>
            </a:r>
          </a:p>
          <a:p>
            <a:pPr marL="974725" lvl="2" indent="-285750" algn="just">
              <a:lnSpc>
                <a:spcPct val="85000"/>
              </a:lnSpc>
              <a:buClr>
                <a:schemeClr val="accent1">
                  <a:lumMod val="75000"/>
                </a:schemeClr>
              </a:buClr>
              <a:buFont typeface="Wingdings" panose="05000000000000000000" pitchFamily="2" charset="2"/>
              <a:buChar char="§"/>
            </a:pPr>
            <a:r>
              <a:rPr lang="en-US" sz="1400" dirty="0">
                <a:solidFill>
                  <a:srgbClr val="002060"/>
                </a:solidFill>
                <a:cs typeface="Times New Roman"/>
              </a:rPr>
              <a:t>These funds are allocated to schools and may be used for any eligible C4E purpose at the discretion of the school. </a:t>
            </a:r>
            <a:r>
              <a:rPr lang="en-US" sz="1400" dirty="0">
                <a:solidFill>
                  <a:schemeClr val="tx2"/>
                </a:solidFill>
                <a:cs typeface="Arial"/>
              </a:rPr>
              <a:t>Principals will work with their School Leadership Teams (SLTs) to plan the use of this funding for SY2025-26 in alignment with eligible uses on the previous slide. They may choose to change the use of the funding from SY 2024-25 or to maintain existing staffing positions or programs that were funded in SY 2024-25.</a:t>
            </a:r>
          </a:p>
          <a:p>
            <a:pPr marL="718820" lvl="1" indent="-285750" algn="just">
              <a:lnSpc>
                <a:spcPct val="85000"/>
              </a:lnSpc>
              <a:buClr>
                <a:srgbClr val="002060"/>
              </a:buClr>
              <a:buFont typeface="Wingdings" panose="05000000000000000000" pitchFamily="2" charset="2"/>
              <a:buChar char="§"/>
            </a:pPr>
            <a:endParaRPr lang="en-US" sz="1200" dirty="0">
              <a:solidFill>
                <a:schemeClr val="tx2"/>
              </a:solidFill>
              <a:cs typeface="Arial"/>
            </a:endParaRPr>
          </a:p>
          <a:p>
            <a:pPr marL="718820" lvl="1" indent="-285750" algn="just">
              <a:lnSpc>
                <a:spcPct val="85000"/>
              </a:lnSpc>
              <a:buClr>
                <a:srgbClr val="002060"/>
              </a:buClr>
              <a:buFont typeface="Wingdings" panose="05000000000000000000" pitchFamily="2" charset="2"/>
              <a:buChar char="§"/>
            </a:pPr>
            <a:endParaRPr lang="en-US" sz="1200" dirty="0">
              <a:solidFill>
                <a:schemeClr val="tx2"/>
              </a:solidFill>
              <a:cs typeface="Arial"/>
            </a:endParaRPr>
          </a:p>
          <a:p>
            <a:pPr marL="718820" lvl="1" indent="-285750" algn="just">
              <a:lnSpc>
                <a:spcPct val="85000"/>
              </a:lnSpc>
              <a:buClr>
                <a:srgbClr val="00B0F0"/>
              </a:buClr>
              <a:buFont typeface="Wingdings" panose="05000000000000000000" pitchFamily="2" charset="2"/>
              <a:buChar char="§"/>
            </a:pPr>
            <a:r>
              <a:rPr lang="en-US" sz="1400" b="1" dirty="0">
                <a:solidFill>
                  <a:schemeClr val="tx2"/>
                </a:solidFill>
                <a:highlight>
                  <a:srgbClr val="FFFF00"/>
                </a:highlight>
                <a:cs typeface="Arial"/>
              </a:rPr>
              <a:t>Targeted &amp; Maintenance of Effort - $602 million.</a:t>
            </a:r>
            <a:r>
              <a:rPr lang="en-US" sz="1250" b="1" dirty="0">
                <a:solidFill>
                  <a:schemeClr val="tx2"/>
                </a:solidFill>
                <a:highlight>
                  <a:srgbClr val="FFFF00"/>
                </a:highlight>
                <a:cs typeface="Arial"/>
              </a:rPr>
              <a:t> </a:t>
            </a:r>
          </a:p>
          <a:p>
            <a:pPr marL="974725" lvl="2" indent="-285750" algn="just">
              <a:lnSpc>
                <a:spcPct val="85000"/>
              </a:lnSpc>
              <a:buClr>
                <a:schemeClr val="accent1">
                  <a:lumMod val="75000"/>
                </a:schemeClr>
              </a:buClr>
              <a:buFont typeface="Wingdings" panose="05000000000000000000" pitchFamily="2" charset="2"/>
              <a:buChar char="§"/>
            </a:pPr>
            <a:r>
              <a:rPr lang="en-US" sz="1200" dirty="0">
                <a:solidFill>
                  <a:schemeClr val="tx2"/>
                </a:solidFill>
                <a:cs typeface="Arial"/>
              </a:rPr>
              <a:t>These funds are allocated to schools in support of specific eligible programs. Schools receiving allocations were chosen based on (a) overall student need and (b) capacity to carry out the specific program.</a:t>
            </a:r>
          </a:p>
          <a:p>
            <a:pPr marL="1440180" lvl="4" indent="-285750" algn="just">
              <a:lnSpc>
                <a:spcPct val="85000"/>
              </a:lnSpc>
              <a:buClr>
                <a:srgbClr val="92D050"/>
              </a:buClr>
              <a:buFont typeface="Wingdings" panose="05000000000000000000" pitchFamily="2" charset="2"/>
              <a:buChar char="§"/>
            </a:pPr>
            <a:r>
              <a:rPr lang="en-US" sz="1100" b="1" dirty="0">
                <a:solidFill>
                  <a:schemeClr val="tx2"/>
                </a:solidFill>
                <a:cs typeface="Arial"/>
              </a:rPr>
              <a:t>$241 Million – New C4E for Class Size Reduction Mandate</a:t>
            </a:r>
          </a:p>
          <a:p>
            <a:pPr marL="1440180" lvl="4" indent="-285750" algn="just">
              <a:lnSpc>
                <a:spcPct val="85000"/>
              </a:lnSpc>
              <a:buClr>
                <a:srgbClr val="92D050"/>
              </a:buClr>
              <a:buFont typeface="Wingdings" panose="05000000000000000000" pitchFamily="2" charset="2"/>
              <a:buChar char="§"/>
            </a:pPr>
            <a:r>
              <a:rPr lang="en-US" sz="1100" b="1" dirty="0">
                <a:solidFill>
                  <a:schemeClr val="tx2"/>
                </a:solidFill>
                <a:cs typeface="Arial"/>
              </a:rPr>
              <a:t>$ 45 Million – Class Size Reduction Mandate (continuing)</a:t>
            </a:r>
            <a:endParaRPr lang="en-US" dirty="0">
              <a:solidFill>
                <a:schemeClr val="tx2"/>
              </a:solidFill>
              <a:cs typeface="Arial"/>
            </a:endParaRPr>
          </a:p>
          <a:p>
            <a:pPr marL="1440180" lvl="4" indent="-285750" algn="just">
              <a:lnSpc>
                <a:spcPct val="85000"/>
              </a:lnSpc>
              <a:buClr>
                <a:srgbClr val="92D050"/>
              </a:buClr>
              <a:buFont typeface="Wingdings" panose="05000000000000000000" pitchFamily="2" charset="2"/>
              <a:buChar char="§"/>
            </a:pPr>
            <a:r>
              <a:rPr lang="en-US" sz="1100" dirty="0">
                <a:solidFill>
                  <a:schemeClr val="tx2"/>
                </a:solidFill>
                <a:cs typeface="Arial"/>
              </a:rPr>
              <a:t>$183 Million – Fair Student Funding</a:t>
            </a:r>
            <a:endParaRPr lang="en-US" dirty="0">
              <a:solidFill>
                <a:schemeClr val="tx2"/>
              </a:solidFill>
              <a:cs typeface="Arial"/>
            </a:endParaRPr>
          </a:p>
          <a:p>
            <a:pPr marL="1440180" lvl="4" indent="-285750" algn="just">
              <a:lnSpc>
                <a:spcPct val="85000"/>
              </a:lnSpc>
              <a:buClr>
                <a:srgbClr val="92D050"/>
              </a:buClr>
              <a:buFont typeface="Wingdings" panose="05000000000000000000" pitchFamily="2" charset="2"/>
              <a:buChar char="§"/>
            </a:pPr>
            <a:r>
              <a:rPr lang="en-US" sz="1100" dirty="0">
                <a:solidFill>
                  <a:schemeClr val="tx2"/>
                </a:solidFill>
                <a:cs typeface="Arial"/>
              </a:rPr>
              <a:t>$  87 Million – Integrated Co-Teaching Classrooms</a:t>
            </a:r>
          </a:p>
          <a:p>
            <a:pPr marL="1440180" lvl="4" indent="-285750" algn="just">
              <a:lnSpc>
                <a:spcPct val="85000"/>
              </a:lnSpc>
              <a:buClr>
                <a:srgbClr val="92D050"/>
              </a:buClr>
              <a:buFont typeface="Wingdings" panose="05000000000000000000" pitchFamily="2" charset="2"/>
              <a:buChar char="§"/>
            </a:pPr>
            <a:r>
              <a:rPr lang="en-US" sz="1100" dirty="0">
                <a:solidFill>
                  <a:schemeClr val="tx2"/>
                </a:solidFill>
                <a:cs typeface="Arial"/>
              </a:rPr>
              <a:t>$  30 Million – Summer Program (MOE)</a:t>
            </a:r>
          </a:p>
          <a:p>
            <a:pPr marL="1440180" lvl="4" indent="-285750" algn="just">
              <a:lnSpc>
                <a:spcPct val="85000"/>
              </a:lnSpc>
              <a:buClr>
                <a:srgbClr val="92D050"/>
              </a:buClr>
              <a:buFont typeface="Wingdings" panose="05000000000000000000" pitchFamily="2" charset="2"/>
              <a:buChar char="§"/>
            </a:pPr>
            <a:r>
              <a:rPr lang="en-US" sz="1100" dirty="0">
                <a:solidFill>
                  <a:schemeClr val="tx2"/>
                </a:solidFill>
                <a:cs typeface="Arial"/>
              </a:rPr>
              <a:t>$    9 Million – Full Day Pre-Kindergarten</a:t>
            </a:r>
          </a:p>
          <a:p>
            <a:pPr marL="1440180" lvl="4" indent="-285750" algn="just">
              <a:lnSpc>
                <a:spcPct val="85000"/>
              </a:lnSpc>
              <a:buClr>
                <a:srgbClr val="92D050"/>
              </a:buClr>
              <a:buFont typeface="Wingdings" panose="05000000000000000000" pitchFamily="2" charset="2"/>
              <a:buChar char="§"/>
            </a:pPr>
            <a:r>
              <a:rPr lang="en-US" sz="1100" dirty="0">
                <a:solidFill>
                  <a:schemeClr val="tx2"/>
                </a:solidFill>
                <a:cs typeface="Arial"/>
              </a:rPr>
              <a:t>$    7 Million – Autism Spectrum Disorder Classrooms</a:t>
            </a:r>
          </a:p>
          <a:p>
            <a:pPr marL="1186180" lvl="3" indent="-285750" algn="just">
              <a:lnSpc>
                <a:spcPct val="85000"/>
              </a:lnSpc>
              <a:buClr>
                <a:schemeClr val="accent5">
                  <a:lumMod val="50000"/>
                </a:schemeClr>
              </a:buClr>
              <a:buFont typeface="Wingdings" panose="05000000000000000000" pitchFamily="2" charset="2"/>
              <a:buChar char="§"/>
            </a:pPr>
            <a:endParaRPr lang="en-US" sz="1100" dirty="0">
              <a:solidFill>
                <a:schemeClr val="tx2"/>
              </a:solidFill>
              <a:cs typeface="Arial"/>
            </a:endParaRPr>
          </a:p>
          <a:p>
            <a:pPr marL="900430" lvl="3" indent="0" algn="just">
              <a:lnSpc>
                <a:spcPct val="85000"/>
              </a:lnSpc>
              <a:buClr>
                <a:srgbClr val="FFCAAD">
                  <a:lumMod val="50000"/>
                </a:srgbClr>
              </a:buClr>
              <a:buNone/>
            </a:pPr>
            <a:br>
              <a:rPr lang="en-US" sz="1250" b="1" dirty="0">
                <a:cs typeface="Arial"/>
              </a:rPr>
            </a:br>
            <a:endParaRPr lang="en-US" sz="1250" b="1" dirty="0">
              <a:solidFill>
                <a:schemeClr val="tx2"/>
              </a:solidFill>
              <a:cs typeface="Arial"/>
            </a:endParaRPr>
          </a:p>
          <a:p>
            <a:pPr marL="1186180" lvl="3" indent="-285750" algn="just">
              <a:lnSpc>
                <a:spcPct val="85000"/>
              </a:lnSpc>
              <a:buClr>
                <a:srgbClr val="00B0F0"/>
              </a:buClr>
              <a:buFont typeface="Wingdings" panose="05000000000000000000" pitchFamily="2" charset="2"/>
              <a:buChar char="§"/>
            </a:pPr>
            <a:endParaRPr lang="en-US" sz="1100" dirty="0">
              <a:solidFill>
                <a:schemeClr val="tx2"/>
              </a:solidFill>
              <a:cs typeface="Arial"/>
            </a:endParaRPr>
          </a:p>
          <a:p>
            <a:pPr marL="1186180" lvl="3" indent="-285750" algn="just">
              <a:lnSpc>
                <a:spcPct val="85000"/>
              </a:lnSpc>
              <a:buClr>
                <a:srgbClr val="00B0F0"/>
              </a:buClr>
              <a:buFont typeface="Wingdings" panose="05000000000000000000" pitchFamily="2" charset="2"/>
              <a:buChar char="§"/>
            </a:pPr>
            <a:endParaRPr lang="en-US" sz="1100" dirty="0">
              <a:solidFill>
                <a:schemeClr val="tx2"/>
              </a:solidFill>
              <a:cs typeface="Arial"/>
            </a:endParaRPr>
          </a:p>
          <a:p>
            <a:pPr marL="1186180" lvl="3" indent="-285750" algn="just">
              <a:lnSpc>
                <a:spcPct val="85000"/>
              </a:lnSpc>
              <a:buClr>
                <a:srgbClr val="00B0F0"/>
              </a:buClr>
              <a:buFont typeface="Wingdings" panose="05000000000000000000" pitchFamily="2" charset="2"/>
              <a:buChar char="§"/>
            </a:pPr>
            <a:endParaRPr lang="en-US" sz="1100" dirty="0">
              <a:solidFill>
                <a:schemeClr val="tx2"/>
              </a:solidFill>
              <a:cs typeface="Arial"/>
            </a:endParaRPr>
          </a:p>
          <a:p>
            <a:pPr marL="718820" lvl="1" indent="-285750" algn="just">
              <a:lnSpc>
                <a:spcPct val="85000"/>
              </a:lnSpc>
              <a:buClr>
                <a:srgbClr val="002060"/>
              </a:buClr>
              <a:buFont typeface="Wingdings" panose="05000000000000000000" pitchFamily="2" charset="2"/>
              <a:buChar char="§"/>
            </a:pPr>
            <a:endParaRPr lang="en-US" sz="1250" dirty="0">
              <a:solidFill>
                <a:schemeClr val="tx2"/>
              </a:solidFill>
              <a:cs typeface="Arial"/>
            </a:endParaRPr>
          </a:p>
          <a:p>
            <a:pPr marL="718820" lvl="1" indent="-285750" algn="just">
              <a:lnSpc>
                <a:spcPct val="85000"/>
              </a:lnSpc>
              <a:buClr>
                <a:srgbClr val="002060"/>
              </a:buClr>
              <a:buFont typeface="Wingdings" panose="05000000000000000000" pitchFamily="2" charset="2"/>
              <a:buChar char="§"/>
            </a:pPr>
            <a:endParaRPr lang="en-US" sz="1200" dirty="0">
              <a:solidFill>
                <a:schemeClr val="tx2"/>
              </a:solidFill>
              <a:cs typeface="Arial"/>
            </a:endParaRPr>
          </a:p>
          <a:p>
            <a:pPr marL="718820" lvl="1" indent="-285750" algn="just">
              <a:lnSpc>
                <a:spcPct val="85000"/>
              </a:lnSpc>
              <a:buClr>
                <a:srgbClr val="002060"/>
              </a:buClr>
              <a:buFont typeface="Wingdings" panose="05000000000000000000" pitchFamily="2" charset="2"/>
              <a:buChar char="§"/>
            </a:pPr>
            <a:endParaRPr lang="en-US" sz="1250" dirty="0">
              <a:solidFill>
                <a:srgbClr val="002060"/>
              </a:solidFill>
              <a:cs typeface="Times New Roman"/>
            </a:endParaRPr>
          </a:p>
          <a:p>
            <a:pPr marL="718820" lvl="1" indent="-285750" algn="just">
              <a:lnSpc>
                <a:spcPct val="85000"/>
              </a:lnSpc>
              <a:buClr>
                <a:srgbClr val="002060"/>
              </a:buClr>
              <a:buFont typeface="Wingdings" panose="05000000000000000000" pitchFamily="2" charset="2"/>
              <a:buChar char="§"/>
            </a:pPr>
            <a:endParaRPr lang="en-US" sz="1250" dirty="0">
              <a:solidFill>
                <a:srgbClr val="002060"/>
              </a:solidFill>
              <a:cs typeface="Times New Roman"/>
            </a:endParaRPr>
          </a:p>
          <a:p>
            <a:pPr marL="421005" indent="-285750" algn="just">
              <a:lnSpc>
                <a:spcPct val="85000"/>
              </a:lnSpc>
              <a:buClr>
                <a:srgbClr val="003366">
                  <a:lumMod val="40000"/>
                  <a:lumOff val="60000"/>
                </a:srgbClr>
              </a:buClr>
              <a:buFont typeface="Wingdings" panose="05000000000000000000" pitchFamily="2" charset="2"/>
              <a:buChar char="§"/>
            </a:pPr>
            <a:endParaRPr lang="en-US" sz="1400" dirty="0">
              <a:solidFill>
                <a:srgbClr val="002060"/>
              </a:solidFill>
              <a:cs typeface="Times New Roman"/>
            </a:endParaRPr>
          </a:p>
          <a:p>
            <a:pPr marL="718820" lvl="1" indent="-285750" algn="just">
              <a:lnSpc>
                <a:spcPct val="85000"/>
              </a:lnSpc>
              <a:buClr>
                <a:srgbClr val="003366">
                  <a:lumMod val="40000"/>
                  <a:lumOff val="60000"/>
                </a:srgbClr>
              </a:buClr>
              <a:buFont typeface="Wingdings" panose="05000000000000000000" pitchFamily="2" charset="2"/>
              <a:buChar char="§"/>
            </a:pPr>
            <a:endParaRPr lang="en-US" sz="1250" dirty="0">
              <a:solidFill>
                <a:srgbClr val="002060"/>
              </a:solidFill>
              <a:cs typeface="Arial"/>
            </a:endParaRPr>
          </a:p>
          <a:p>
            <a:pPr marL="718820" lvl="1" indent="-285750" algn="just">
              <a:lnSpc>
                <a:spcPct val="85000"/>
              </a:lnSpc>
              <a:buClr>
                <a:schemeClr val="tx2">
                  <a:lumMod val="40000"/>
                  <a:lumOff val="60000"/>
                </a:schemeClr>
              </a:buClr>
              <a:buFont typeface="Wingdings" panose="05000000000000000000" pitchFamily="2" charset="2"/>
              <a:buChar char="§"/>
            </a:pPr>
            <a:endParaRPr lang="en-US" sz="1800" i="1" dirty="0">
              <a:solidFill>
                <a:srgbClr val="FF0000"/>
              </a:solidFill>
              <a:cs typeface="Times New Roman"/>
            </a:endParaRPr>
          </a:p>
          <a:p>
            <a:pPr marL="718820" lvl="1" indent="-285750" algn="just">
              <a:lnSpc>
                <a:spcPct val="85000"/>
              </a:lnSpc>
              <a:buClr>
                <a:schemeClr val="tx2">
                  <a:lumMod val="40000"/>
                  <a:lumOff val="60000"/>
                </a:schemeClr>
              </a:buClr>
              <a:buFont typeface="Wingdings" panose="05000000000000000000" pitchFamily="2" charset="2"/>
              <a:buChar char="§"/>
            </a:pPr>
            <a:endParaRPr lang="en-US" sz="1800" i="1" dirty="0">
              <a:solidFill>
                <a:srgbClr val="FF0000"/>
              </a:solidFill>
              <a:cs typeface="Times New Roman"/>
            </a:endParaRPr>
          </a:p>
          <a:p>
            <a:pPr marL="880110" lvl="2" indent="-314325">
              <a:lnSpc>
                <a:spcPct val="85000"/>
              </a:lnSpc>
              <a:buClr>
                <a:srgbClr val="002060"/>
              </a:buClr>
              <a:buFont typeface="Wingdings" panose="05000000000000000000" pitchFamily="2" charset="2"/>
              <a:buChar char="ü"/>
            </a:pPr>
            <a:endParaRPr lang="en-US" sz="1600" i="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79347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73196-8E83-0428-C673-74654A4DD8E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4BA9019-36CF-857C-5D5A-9B7441B550B3}"/>
              </a:ext>
            </a:extLst>
          </p:cNvPr>
          <p:cNvSpPr>
            <a:spLocks noGrp="1"/>
          </p:cNvSpPr>
          <p:nvPr>
            <p:ph type="sldNum" sz="quarter" idx="10"/>
          </p:nvPr>
        </p:nvSpPr>
        <p:spPr/>
        <p:txBody>
          <a:bodyPr/>
          <a:lstStyle/>
          <a:p>
            <a:pPr eaLnBrk="0" fontAlgn="base" hangingPunct="0">
              <a:spcBef>
                <a:spcPct val="0"/>
              </a:spcBef>
              <a:spcAft>
                <a:spcPct val="0"/>
              </a:spcAft>
              <a:defRPr/>
            </a:pPr>
            <a:fld id="{FAB90AF6-C8F3-4810-A3CA-9E413665CE10}" type="slidenum">
              <a:rPr lang="en-US">
                <a:solidFill>
                  <a:srgbClr val="FFFFFF"/>
                </a:solidFill>
                <a:latin typeface="Arial" charset="0"/>
                <a:ea typeface="ＭＳ Ｐゴシック" pitchFamily="1" charset="-128"/>
              </a:rPr>
              <a:pPr eaLnBrk="0" fontAlgn="base" hangingPunct="0">
                <a:spcBef>
                  <a:spcPct val="0"/>
                </a:spcBef>
                <a:spcAft>
                  <a:spcPct val="0"/>
                </a:spcAft>
                <a:defRPr/>
              </a:pPr>
              <a:t>5</a:t>
            </a:fld>
            <a:endParaRPr lang="en-US" sz="1050">
              <a:solidFill>
                <a:srgbClr val="FFFFFF"/>
              </a:solidFill>
              <a:latin typeface="Arial" charset="0"/>
              <a:ea typeface="ＭＳ Ｐゴシック" pitchFamily="1" charset="-128"/>
            </a:endParaRPr>
          </a:p>
        </p:txBody>
      </p:sp>
      <p:sp>
        <p:nvSpPr>
          <p:cNvPr id="5" name="Rectangle 2">
            <a:extLst>
              <a:ext uri="{FF2B5EF4-FFF2-40B4-BE49-F238E27FC236}">
                <a16:creationId xmlns:a16="http://schemas.microsoft.com/office/drawing/2014/main" id="{DC0EE580-BF1C-E1A7-7BB7-8163AEAF3F54}"/>
              </a:ext>
            </a:extLst>
          </p:cNvPr>
          <p:cNvSpPr>
            <a:spLocks noGrp="1" noChangeArrowheads="1"/>
          </p:cNvSpPr>
          <p:nvPr>
            <p:ph type="title"/>
          </p:nvPr>
        </p:nvSpPr>
        <p:spPr>
          <a:xfrm>
            <a:off x="393700" y="288375"/>
            <a:ext cx="7772400" cy="892454"/>
          </a:xfrm>
        </p:spPr>
        <p:txBody>
          <a:bodyPr/>
          <a:lstStyle/>
          <a:p>
            <a:pPr algn="ctr" eaLnBrk="1" hangingPunct="1"/>
            <a:r>
              <a:rPr lang="en-US" sz="2400" dirty="0">
                <a:latin typeface="+mn-lt"/>
                <a:cs typeface="Times New Roman" panose="02020603050405020304" pitchFamily="18" charset="0"/>
              </a:rPr>
              <a:t>Proposed Allocation of Funds</a:t>
            </a:r>
            <a:br>
              <a:rPr lang="en-US" sz="2400" dirty="0">
                <a:latin typeface="+mn-lt"/>
                <a:cs typeface="Times New Roman" panose="02020603050405020304" pitchFamily="18" charset="0"/>
              </a:rPr>
            </a:br>
            <a:r>
              <a:rPr lang="en-US" sz="2400" dirty="0">
                <a:solidFill>
                  <a:srgbClr val="002060"/>
                </a:solidFill>
                <a:latin typeface="+mn-lt"/>
                <a:cs typeface="Times New Roman" panose="02020603050405020304" pitchFamily="18" charset="0"/>
              </a:rPr>
              <a:t>District _ 28</a:t>
            </a:r>
          </a:p>
        </p:txBody>
      </p:sp>
      <p:graphicFrame>
        <p:nvGraphicFramePr>
          <p:cNvPr id="7" name="Content Placeholder 6">
            <a:extLst>
              <a:ext uri="{FF2B5EF4-FFF2-40B4-BE49-F238E27FC236}">
                <a16:creationId xmlns:a16="http://schemas.microsoft.com/office/drawing/2014/main" id="{D096107A-0E6B-F4FB-D089-EA82B542502F}"/>
              </a:ext>
            </a:extLst>
          </p:cNvPr>
          <p:cNvGraphicFramePr>
            <a:graphicFrameLocks noGrp="1"/>
          </p:cNvGraphicFramePr>
          <p:nvPr>
            <p:ph idx="1"/>
          </p:nvPr>
        </p:nvGraphicFramePr>
        <p:xfrm>
          <a:off x="309966" y="1523999"/>
          <a:ext cx="8410279" cy="3750419"/>
        </p:xfrm>
        <a:graphic>
          <a:graphicData uri="http://schemas.openxmlformats.org/drawingml/2006/table">
            <a:tbl>
              <a:tblPr firstRow="1" bandRow="1">
                <a:tableStyleId>{BC89EF96-8CEA-46FF-86C4-4CE0E7609802}</a:tableStyleId>
              </a:tblPr>
              <a:tblGrid>
                <a:gridCol w="5793205">
                  <a:extLst>
                    <a:ext uri="{9D8B030D-6E8A-4147-A177-3AD203B41FA5}">
                      <a16:colId xmlns:a16="http://schemas.microsoft.com/office/drawing/2014/main" val="333723254"/>
                    </a:ext>
                  </a:extLst>
                </a:gridCol>
                <a:gridCol w="1474525">
                  <a:extLst>
                    <a:ext uri="{9D8B030D-6E8A-4147-A177-3AD203B41FA5}">
                      <a16:colId xmlns:a16="http://schemas.microsoft.com/office/drawing/2014/main" val="4075041913"/>
                    </a:ext>
                  </a:extLst>
                </a:gridCol>
                <a:gridCol w="1142549">
                  <a:extLst>
                    <a:ext uri="{9D8B030D-6E8A-4147-A177-3AD203B41FA5}">
                      <a16:colId xmlns:a16="http://schemas.microsoft.com/office/drawing/2014/main" val="834961980"/>
                    </a:ext>
                  </a:extLst>
                </a:gridCol>
              </a:tblGrid>
              <a:tr h="391115">
                <a:tc>
                  <a:txBody>
                    <a:bodyPr/>
                    <a:lstStyle/>
                    <a:p>
                      <a:r>
                        <a:rPr lang="en-US" sz="1600">
                          <a:solidFill>
                            <a:srgbClr val="002060"/>
                          </a:solidFill>
                        </a:rPr>
                        <a:t>Allocation Type</a:t>
                      </a:r>
                    </a:p>
                  </a:txBody>
                  <a:tcPr anchor="ctr"/>
                </a:tc>
                <a:tc>
                  <a:txBody>
                    <a:bodyPr/>
                    <a:lstStyle/>
                    <a:p>
                      <a:pPr algn="r"/>
                      <a:r>
                        <a:rPr lang="en-US" sz="1600">
                          <a:solidFill>
                            <a:srgbClr val="002060"/>
                          </a:solidFill>
                        </a:rPr>
                        <a:t>Amount</a:t>
                      </a:r>
                    </a:p>
                  </a:txBody>
                  <a:tcPr anchor="ctr"/>
                </a:tc>
                <a:tc>
                  <a:txBody>
                    <a:bodyPr/>
                    <a:lstStyle/>
                    <a:p>
                      <a:pPr algn="r"/>
                      <a:r>
                        <a:rPr lang="en-US" sz="1600">
                          <a:solidFill>
                            <a:srgbClr val="002060"/>
                          </a:solidFill>
                        </a:rPr>
                        <a:t>%</a:t>
                      </a:r>
                    </a:p>
                  </a:txBody>
                  <a:tcPr anchor="ctr"/>
                </a:tc>
                <a:extLst>
                  <a:ext uri="{0D108BD9-81ED-4DB2-BD59-A6C34878D82A}">
                    <a16:rowId xmlns:a16="http://schemas.microsoft.com/office/drawing/2014/main" val="764227992"/>
                  </a:ext>
                </a:extLst>
              </a:tr>
              <a:tr h="391115">
                <a:tc>
                  <a:txBody>
                    <a:bodyPr/>
                    <a:lstStyle/>
                    <a:p>
                      <a:r>
                        <a:rPr lang="en-US">
                          <a:solidFill>
                            <a:srgbClr val="002060"/>
                          </a:solidFill>
                        </a:rPr>
                        <a:t>Discretionary </a:t>
                      </a:r>
                      <a:r>
                        <a:rPr lang="en-US" sz="1100">
                          <a:solidFill>
                            <a:srgbClr val="002060"/>
                          </a:solidFill>
                        </a:rPr>
                        <a:t>(Schools decide on use within allowable programs) </a:t>
                      </a:r>
                    </a:p>
                  </a:txBody>
                  <a:tcPr anchor="ctr"/>
                </a:tc>
                <a:tc>
                  <a:txBody>
                    <a:bodyPr/>
                    <a:lstStyle/>
                    <a:p>
                      <a:pPr algn="r"/>
                      <a:r>
                        <a:rPr lang="en-US" dirty="0">
                          <a:solidFill>
                            <a:srgbClr val="002060"/>
                          </a:solidFill>
                        </a:rPr>
                        <a:t>$16,700,765</a:t>
                      </a:r>
                    </a:p>
                  </a:txBody>
                  <a:tcPr anchor="ctr"/>
                </a:tc>
                <a:tc>
                  <a:txBody>
                    <a:bodyPr/>
                    <a:lstStyle/>
                    <a:p>
                      <a:pPr algn="r"/>
                      <a:r>
                        <a:rPr lang="en-US" dirty="0">
                          <a:solidFill>
                            <a:srgbClr val="002060"/>
                          </a:solidFill>
                        </a:rPr>
                        <a:t>38.36%</a:t>
                      </a:r>
                    </a:p>
                  </a:txBody>
                  <a:tcPr anchor="ctr"/>
                </a:tc>
                <a:extLst>
                  <a:ext uri="{0D108BD9-81ED-4DB2-BD59-A6C34878D82A}">
                    <a16:rowId xmlns:a16="http://schemas.microsoft.com/office/drawing/2014/main" val="243041796"/>
                  </a:ext>
                </a:extLst>
              </a:tr>
              <a:tr h="506307">
                <a:tc>
                  <a:txBody>
                    <a:bodyPr/>
                    <a:lstStyle/>
                    <a:p>
                      <a:r>
                        <a:rPr lang="en-US" dirty="0">
                          <a:solidFill>
                            <a:srgbClr val="002060"/>
                          </a:solidFill>
                        </a:rPr>
                        <a:t>New C4E for Class Size Reduction Mandate </a:t>
                      </a:r>
                      <a:r>
                        <a:rPr lang="en-US" sz="1100" dirty="0">
                          <a:solidFill>
                            <a:srgbClr val="002060"/>
                          </a:solidFill>
                        </a:rPr>
                        <a:t>(Targeted: Schools must spend for this purpose)</a:t>
                      </a:r>
                    </a:p>
                  </a:txBody>
                  <a:tcPr anchor="ctr"/>
                </a:tc>
                <a:tc>
                  <a:txBody>
                    <a:bodyPr/>
                    <a:lstStyle/>
                    <a:p>
                      <a:pPr algn="r"/>
                      <a:r>
                        <a:rPr lang="en-US" dirty="0">
                          <a:solidFill>
                            <a:srgbClr val="002060"/>
                          </a:solidFill>
                        </a:rPr>
                        <a:t>$13,175,925</a:t>
                      </a:r>
                    </a:p>
                  </a:txBody>
                  <a:tcPr anchor="ctr"/>
                </a:tc>
                <a:tc>
                  <a:txBody>
                    <a:bodyPr/>
                    <a:lstStyle/>
                    <a:p>
                      <a:pPr algn="r"/>
                      <a:r>
                        <a:rPr lang="en-US" dirty="0">
                          <a:solidFill>
                            <a:srgbClr val="002060"/>
                          </a:solidFill>
                        </a:rPr>
                        <a:t>30.26%</a:t>
                      </a:r>
                    </a:p>
                  </a:txBody>
                  <a:tcPr anchor="ctr"/>
                </a:tc>
                <a:extLst>
                  <a:ext uri="{0D108BD9-81ED-4DB2-BD59-A6C34878D82A}">
                    <a16:rowId xmlns:a16="http://schemas.microsoft.com/office/drawing/2014/main" val="668671192"/>
                  </a:ext>
                </a:extLst>
              </a:tr>
              <a:tr h="391115">
                <a:tc>
                  <a:txBody>
                    <a:bodyPr/>
                    <a:lstStyle/>
                    <a:p>
                      <a:r>
                        <a:rPr lang="en-US" dirty="0">
                          <a:solidFill>
                            <a:srgbClr val="002060"/>
                          </a:solidFill>
                        </a:rPr>
                        <a:t>Fair Student Funding </a:t>
                      </a:r>
                      <a:r>
                        <a:rPr lang="en-US" sz="1100" dirty="0">
                          <a:solidFill>
                            <a:srgbClr val="002060"/>
                          </a:solidFill>
                        </a:rPr>
                        <a:t>(Targeted: Schools must spend for this purpose)</a:t>
                      </a:r>
                    </a:p>
                  </a:txBody>
                  <a:tcPr anchor="ctr"/>
                </a:tc>
                <a:tc>
                  <a:txBody>
                    <a:bodyPr/>
                    <a:lstStyle/>
                    <a:p>
                      <a:pPr algn="r"/>
                      <a:r>
                        <a:rPr lang="en-US" dirty="0">
                          <a:solidFill>
                            <a:srgbClr val="002060"/>
                          </a:solidFill>
                        </a:rPr>
                        <a:t>$7,937,021</a:t>
                      </a:r>
                    </a:p>
                  </a:txBody>
                  <a:tcPr anchor="ctr"/>
                </a:tc>
                <a:tc>
                  <a:txBody>
                    <a:bodyPr/>
                    <a:lstStyle/>
                    <a:p>
                      <a:pPr algn="r"/>
                      <a:r>
                        <a:rPr lang="en-US" dirty="0">
                          <a:solidFill>
                            <a:srgbClr val="002060"/>
                          </a:solidFill>
                        </a:rPr>
                        <a:t>18.23%</a:t>
                      </a:r>
                    </a:p>
                  </a:txBody>
                  <a:tcPr anchor="ctr"/>
                </a:tc>
                <a:extLst>
                  <a:ext uri="{0D108BD9-81ED-4DB2-BD59-A6C34878D82A}">
                    <a16:rowId xmlns:a16="http://schemas.microsoft.com/office/drawing/2014/main" val="499588414"/>
                  </a:ext>
                </a:extLst>
              </a:tr>
              <a:tr h="50630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solidFill>
                            <a:srgbClr val="002060"/>
                          </a:solidFill>
                        </a:rPr>
                        <a:t>Integrated Co-Teaching Classrooms </a:t>
                      </a:r>
                      <a:r>
                        <a:rPr lang="en-US" sz="1100" dirty="0">
                          <a:solidFill>
                            <a:srgbClr val="002060"/>
                          </a:solidFill>
                        </a:rPr>
                        <a:t>(Targeted: Schools must spend for this purpose)</a:t>
                      </a:r>
                    </a:p>
                  </a:txBody>
                  <a:tcPr anchor="ctr"/>
                </a:tc>
                <a:tc>
                  <a:txBody>
                    <a:bodyPr/>
                    <a:lstStyle/>
                    <a:p>
                      <a:pPr algn="r"/>
                      <a:r>
                        <a:rPr lang="en-US" dirty="0">
                          <a:solidFill>
                            <a:srgbClr val="002060"/>
                          </a:solidFill>
                        </a:rPr>
                        <a:t>$2,924,319</a:t>
                      </a:r>
                    </a:p>
                  </a:txBody>
                  <a:tcPr anchor="ctr"/>
                </a:tc>
                <a:tc>
                  <a:txBody>
                    <a:bodyPr/>
                    <a:lstStyle/>
                    <a:p>
                      <a:pPr algn="r"/>
                      <a:r>
                        <a:rPr lang="en-US" dirty="0">
                          <a:solidFill>
                            <a:srgbClr val="002060"/>
                          </a:solidFill>
                        </a:rPr>
                        <a:t>6.72%</a:t>
                      </a:r>
                    </a:p>
                  </a:txBody>
                  <a:tcPr anchor="ctr"/>
                </a:tc>
                <a:extLst>
                  <a:ext uri="{0D108BD9-81ED-4DB2-BD59-A6C34878D82A}">
                    <a16:rowId xmlns:a16="http://schemas.microsoft.com/office/drawing/2014/main" val="556266119"/>
                  </a:ext>
                </a:extLst>
              </a:tr>
              <a:tr h="391115">
                <a:tc>
                  <a:txBody>
                    <a:bodyPr/>
                    <a:lstStyle/>
                    <a:p>
                      <a:pPr lvl="0">
                        <a:buNone/>
                      </a:pPr>
                      <a:r>
                        <a:rPr lang="en-US" sz="1350" b="0" i="0" u="none" strike="noStrike" baseline="0" noProof="0" dirty="0">
                          <a:solidFill>
                            <a:srgbClr val="002060"/>
                          </a:solidFill>
                          <a:latin typeface="Arial"/>
                        </a:rPr>
                        <a:t>Phase-in for Class Size</a:t>
                      </a:r>
                      <a:r>
                        <a:rPr lang="en-US" dirty="0">
                          <a:solidFill>
                            <a:srgbClr val="002060"/>
                          </a:solidFill>
                        </a:rPr>
                        <a:t> </a:t>
                      </a:r>
                      <a:r>
                        <a:rPr kumimoji="0" lang="en-US" sz="1100" b="0" i="0" u="none" strike="noStrike" kern="1200" cap="none" spc="0" normalizeH="0" baseline="0" noProof="0" dirty="0">
                          <a:ln>
                            <a:noFill/>
                          </a:ln>
                          <a:solidFill>
                            <a:srgbClr val="002060"/>
                          </a:solidFill>
                          <a:effectLst/>
                          <a:uLnTx/>
                          <a:uFillTx/>
                          <a:latin typeface="+mn-lt"/>
                          <a:ea typeface="+mn-ea"/>
                          <a:cs typeface="+mn-cs"/>
                        </a:rPr>
                        <a:t>(Targeted: Schools must spend for this purpose)</a:t>
                      </a:r>
                      <a:endParaRPr lang="en-US" sz="1100" dirty="0">
                        <a:solidFill>
                          <a:srgbClr val="002060"/>
                        </a:solidFill>
                      </a:endParaRPr>
                    </a:p>
                  </a:txBody>
                  <a:tcPr anchor="ctr"/>
                </a:tc>
                <a:tc>
                  <a:txBody>
                    <a:bodyPr/>
                    <a:lstStyle/>
                    <a:p>
                      <a:pPr algn="r"/>
                      <a:r>
                        <a:rPr lang="en-US" dirty="0">
                          <a:solidFill>
                            <a:srgbClr val="002060"/>
                          </a:solidFill>
                        </a:rPr>
                        <a:t>$1,467,853</a:t>
                      </a:r>
                    </a:p>
                  </a:txBody>
                  <a:tcPr anchor="ctr"/>
                </a:tc>
                <a:tc>
                  <a:txBody>
                    <a:bodyPr/>
                    <a:lstStyle/>
                    <a:p>
                      <a:pPr algn="r"/>
                      <a:r>
                        <a:rPr lang="en-US" dirty="0">
                          <a:solidFill>
                            <a:srgbClr val="002060"/>
                          </a:solidFill>
                        </a:rPr>
                        <a:t>3.37%</a:t>
                      </a:r>
                    </a:p>
                  </a:txBody>
                  <a:tcPr anchor="ctr"/>
                </a:tc>
                <a:extLst>
                  <a:ext uri="{0D108BD9-81ED-4DB2-BD59-A6C34878D82A}">
                    <a16:rowId xmlns:a16="http://schemas.microsoft.com/office/drawing/2014/main" val="1411351855"/>
                  </a:ext>
                </a:extLst>
              </a:tr>
              <a:tr h="391115">
                <a:tc>
                  <a:txBody>
                    <a:bodyPr/>
                    <a:lstStyle/>
                    <a:p>
                      <a:r>
                        <a:rPr lang="en-US" dirty="0">
                          <a:solidFill>
                            <a:srgbClr val="002060"/>
                          </a:solidFill>
                        </a:rPr>
                        <a:t>Summer Programming </a:t>
                      </a:r>
                      <a:r>
                        <a:rPr lang="en-US" sz="1100" dirty="0">
                          <a:solidFill>
                            <a:srgbClr val="002060"/>
                          </a:solidFill>
                        </a:rPr>
                        <a:t>(Maintenance of Effort)</a:t>
                      </a:r>
                    </a:p>
                  </a:txBody>
                  <a:tcPr anchor="ctr"/>
                </a:tc>
                <a:tc>
                  <a:txBody>
                    <a:bodyPr/>
                    <a:lstStyle/>
                    <a:p>
                      <a:pPr algn="r"/>
                      <a:r>
                        <a:rPr lang="en-US" dirty="0">
                          <a:solidFill>
                            <a:srgbClr val="002060"/>
                          </a:solidFill>
                        </a:rPr>
                        <a:t>$1,119,203</a:t>
                      </a:r>
                    </a:p>
                  </a:txBody>
                  <a:tcPr anchor="ctr"/>
                </a:tc>
                <a:tc>
                  <a:txBody>
                    <a:bodyPr/>
                    <a:lstStyle/>
                    <a:p>
                      <a:pPr algn="r"/>
                      <a:r>
                        <a:rPr lang="en-US" dirty="0">
                          <a:solidFill>
                            <a:srgbClr val="002060"/>
                          </a:solidFill>
                        </a:rPr>
                        <a:t>2.57%</a:t>
                      </a:r>
                    </a:p>
                  </a:txBody>
                  <a:tcPr anchor="ctr"/>
                </a:tc>
                <a:extLst>
                  <a:ext uri="{0D108BD9-81ED-4DB2-BD59-A6C34878D82A}">
                    <a16:rowId xmlns:a16="http://schemas.microsoft.com/office/drawing/2014/main" val="4078362930"/>
                  </a:ext>
                </a:extLst>
              </a:tr>
              <a:tr h="391115">
                <a:tc>
                  <a:txBody>
                    <a:bodyPr/>
                    <a:lstStyle/>
                    <a:p>
                      <a:r>
                        <a:rPr lang="en-US" dirty="0">
                          <a:solidFill>
                            <a:srgbClr val="002060"/>
                          </a:solidFill>
                        </a:rPr>
                        <a:t>Full Day Pre-Kindergarten </a:t>
                      </a:r>
                      <a:r>
                        <a:rPr lang="en-US" sz="1100" dirty="0">
                          <a:solidFill>
                            <a:srgbClr val="002060"/>
                          </a:solidFill>
                        </a:rPr>
                        <a:t>(Targeted: Schools must spend for this purpose)</a:t>
                      </a:r>
                    </a:p>
                  </a:txBody>
                  <a:tcPr anchor="ctr"/>
                </a:tc>
                <a:tc>
                  <a:txBody>
                    <a:bodyPr/>
                    <a:lstStyle/>
                    <a:p>
                      <a:pPr algn="r"/>
                      <a:r>
                        <a:rPr lang="en-US" dirty="0">
                          <a:solidFill>
                            <a:srgbClr val="002060"/>
                          </a:solidFill>
                        </a:rPr>
                        <a:t>$210,813</a:t>
                      </a:r>
                    </a:p>
                  </a:txBody>
                  <a:tcPr anchor="ctr"/>
                </a:tc>
                <a:tc>
                  <a:txBody>
                    <a:bodyPr/>
                    <a:lstStyle/>
                    <a:p>
                      <a:pPr algn="r"/>
                      <a:r>
                        <a:rPr lang="en-US" dirty="0">
                          <a:solidFill>
                            <a:srgbClr val="002060"/>
                          </a:solidFill>
                        </a:rPr>
                        <a:t>0.48%</a:t>
                      </a:r>
                    </a:p>
                  </a:txBody>
                  <a:tcPr anchor="ctr"/>
                </a:tc>
                <a:extLst>
                  <a:ext uri="{0D108BD9-81ED-4DB2-BD59-A6C34878D82A}">
                    <a16:rowId xmlns:a16="http://schemas.microsoft.com/office/drawing/2014/main" val="1460487754"/>
                  </a:ext>
                </a:extLst>
              </a:tr>
              <a:tr h="391115">
                <a:tc>
                  <a:txBody>
                    <a:bodyPr/>
                    <a:lstStyle/>
                    <a:p>
                      <a:r>
                        <a:rPr lang="en-US" sz="1600" b="1" dirty="0">
                          <a:solidFill>
                            <a:srgbClr val="002060"/>
                          </a:solidFill>
                        </a:rPr>
                        <a:t>Total </a:t>
                      </a:r>
                    </a:p>
                  </a:txBody>
                  <a:tcPr anchor="ctr"/>
                </a:tc>
                <a:tc>
                  <a:txBody>
                    <a:bodyPr/>
                    <a:lstStyle/>
                    <a:p>
                      <a:pPr algn="r"/>
                      <a:r>
                        <a:rPr lang="en-US" sz="1400" b="1" dirty="0">
                          <a:solidFill>
                            <a:srgbClr val="002060"/>
                          </a:solidFill>
                        </a:rPr>
                        <a:t>$43,535,899</a:t>
                      </a:r>
                    </a:p>
                  </a:txBody>
                  <a:tcPr anchor="ctr"/>
                </a:tc>
                <a:tc>
                  <a:txBody>
                    <a:bodyPr/>
                    <a:lstStyle/>
                    <a:p>
                      <a:pPr algn="r"/>
                      <a:r>
                        <a:rPr lang="en-US" sz="1600" b="1" dirty="0">
                          <a:solidFill>
                            <a:srgbClr val="002060"/>
                          </a:solidFill>
                        </a:rPr>
                        <a:t>100.00%</a:t>
                      </a:r>
                    </a:p>
                  </a:txBody>
                  <a:tcPr anchor="ctr"/>
                </a:tc>
                <a:extLst>
                  <a:ext uri="{0D108BD9-81ED-4DB2-BD59-A6C34878D82A}">
                    <a16:rowId xmlns:a16="http://schemas.microsoft.com/office/drawing/2014/main" val="2807972311"/>
                  </a:ext>
                </a:extLst>
              </a:tr>
            </a:tbl>
          </a:graphicData>
        </a:graphic>
      </p:graphicFrame>
    </p:spTree>
    <p:extLst>
      <p:ext uri="{BB962C8B-B14F-4D97-AF65-F5344CB8AC3E}">
        <p14:creationId xmlns:p14="http://schemas.microsoft.com/office/powerpoint/2010/main" val="2918165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2F33983-C786-653A-88E2-8BA7361EB910}"/>
              </a:ext>
            </a:extLst>
          </p:cNvPr>
          <p:cNvSpPr>
            <a:spLocks noGrp="1"/>
          </p:cNvSpPr>
          <p:nvPr>
            <p:ph type="sldNum" sz="quarter" idx="10"/>
          </p:nvPr>
        </p:nvSpPr>
        <p:spPr/>
        <p:txBody>
          <a:bodyPr/>
          <a:lstStyle/>
          <a:p>
            <a:pPr>
              <a:defRPr/>
            </a:pPr>
            <a:fld id="{FAB90AF6-C8F3-4810-A3CA-9E413665CE10}" type="slidenum">
              <a:rPr lang="en-US"/>
              <a:pPr>
                <a:defRPr/>
              </a:pPr>
              <a:t>6</a:t>
            </a:fld>
            <a:endParaRPr lang="en-US" sz="1359"/>
          </a:p>
        </p:txBody>
      </p:sp>
      <p:sp>
        <p:nvSpPr>
          <p:cNvPr id="7" name="Rectangle 2">
            <a:extLst>
              <a:ext uri="{FF2B5EF4-FFF2-40B4-BE49-F238E27FC236}">
                <a16:creationId xmlns:a16="http://schemas.microsoft.com/office/drawing/2014/main" id="{1B82C1C1-292F-0D2D-51D6-CDBB8726700A}"/>
              </a:ext>
            </a:extLst>
          </p:cNvPr>
          <p:cNvSpPr>
            <a:spLocks noGrp="1" noChangeArrowheads="1"/>
          </p:cNvSpPr>
          <p:nvPr>
            <p:ph type="title"/>
          </p:nvPr>
        </p:nvSpPr>
        <p:spPr>
          <a:xfrm>
            <a:off x="469026" y="351554"/>
            <a:ext cx="8131362" cy="418214"/>
          </a:xfrm>
        </p:spPr>
        <p:txBody>
          <a:bodyPr/>
          <a:lstStyle/>
          <a:p>
            <a:pPr algn="ctr"/>
            <a:r>
              <a:rPr lang="en-US" sz="2400">
                <a:cs typeface="Times New Roman"/>
              </a:rPr>
              <a:t>Public Comment for Contracts for Excellence</a:t>
            </a:r>
            <a:endParaRPr lang="en-US" sz="2400">
              <a:cs typeface="Times New Roman" panose="02020603050405020304" pitchFamily="18" charset="0"/>
            </a:endParaRPr>
          </a:p>
        </p:txBody>
      </p:sp>
      <p:sp>
        <p:nvSpPr>
          <p:cNvPr id="9" name="Rectangle 3">
            <a:extLst>
              <a:ext uri="{FF2B5EF4-FFF2-40B4-BE49-F238E27FC236}">
                <a16:creationId xmlns:a16="http://schemas.microsoft.com/office/drawing/2014/main" id="{B2E9E9E4-2CB7-9289-D68A-AB0FB03B61F0}"/>
              </a:ext>
            </a:extLst>
          </p:cNvPr>
          <p:cNvSpPr>
            <a:spLocks noGrp="1" noChangeArrowheads="1"/>
          </p:cNvSpPr>
          <p:nvPr>
            <p:ph idx="1"/>
          </p:nvPr>
        </p:nvSpPr>
        <p:spPr>
          <a:xfrm>
            <a:off x="618309" y="1400742"/>
            <a:ext cx="7982079" cy="4501429"/>
          </a:xfrm>
        </p:spPr>
        <p:txBody>
          <a:bodyPr/>
          <a:lstStyle/>
          <a:p>
            <a:pPr marL="285750" indent="-285750">
              <a:buFont typeface="Wingdings" panose="05000000000000000000" pitchFamily="2" charset="2"/>
              <a:buChar char="§"/>
            </a:pPr>
            <a:r>
              <a:rPr lang="en-US" sz="2000">
                <a:solidFill>
                  <a:srgbClr val="002060"/>
                </a:solidFill>
                <a:cs typeface="Times New Roman"/>
              </a:rPr>
              <a:t>We will take public feedback </a:t>
            </a:r>
            <a:r>
              <a:rPr lang="en-US" sz="2000">
                <a:solidFill>
                  <a:schemeClr val="tx2"/>
                </a:solidFill>
                <a:cs typeface="Times New Roman"/>
              </a:rPr>
              <a:t>regarding the C4E Plan into account in the coming weeks as we continue to work toward complying with this mandate.</a:t>
            </a:r>
            <a:endParaRPr lang="en-US" sz="2000">
              <a:solidFill>
                <a:schemeClr val="tx2"/>
              </a:solidFill>
              <a:cs typeface="Arial"/>
            </a:endParaRPr>
          </a:p>
          <a:p>
            <a:pPr marL="285750" indent="-285750">
              <a:buFont typeface="Wingdings" panose="05000000000000000000" pitchFamily="2" charset="2"/>
              <a:buChar char="§"/>
            </a:pPr>
            <a:endParaRPr lang="en-US" sz="1800">
              <a:solidFill>
                <a:schemeClr val="tx2"/>
              </a:solidFill>
              <a:cs typeface="Times New Roman" panose="02020603050405020304" pitchFamily="18" charset="0"/>
            </a:endParaRPr>
          </a:p>
          <a:p>
            <a:pPr marL="285750" indent="-285750">
              <a:buFont typeface="Wingdings" panose="05000000000000000000" pitchFamily="2" charset="2"/>
              <a:buChar char="§"/>
            </a:pPr>
            <a:r>
              <a:rPr lang="en-US" sz="2000">
                <a:solidFill>
                  <a:schemeClr val="tx2"/>
                </a:solidFill>
                <a:cs typeface="Times New Roman"/>
              </a:rPr>
              <a:t>The deadline for submitting public comment on the C4E Plan is July 8, 2025.</a:t>
            </a:r>
          </a:p>
          <a:p>
            <a:pPr marL="285750" indent="-285750">
              <a:buFont typeface="Wingdings" panose="05000000000000000000" pitchFamily="2" charset="2"/>
              <a:buChar char="§"/>
            </a:pPr>
            <a:endParaRPr lang="en-US" sz="2000">
              <a:solidFill>
                <a:srgbClr val="002060"/>
              </a:solidFill>
              <a:highlight>
                <a:srgbClr val="FFFF00"/>
              </a:highlight>
              <a:cs typeface="Times New Roman" panose="02020603050405020304" pitchFamily="18" charset="0"/>
            </a:endParaRPr>
          </a:p>
          <a:p>
            <a:pPr marL="285750" indent="-285750">
              <a:buFont typeface="Wingdings" panose="05000000000000000000" pitchFamily="2" charset="2"/>
              <a:buChar char="§"/>
            </a:pPr>
            <a:r>
              <a:rPr lang="en-US" sz="2000">
                <a:solidFill>
                  <a:srgbClr val="002060"/>
                </a:solidFill>
                <a:cs typeface="Times New Roman"/>
              </a:rPr>
              <a:t>Educators, parents and caregivers, and all other members of the New York City community may submit their comments by email to </a:t>
            </a:r>
            <a:r>
              <a:rPr lang="en-US" sz="2000">
                <a:solidFill>
                  <a:srgbClr val="002060"/>
                </a:solidFill>
                <a:cs typeface="Times New Roman"/>
                <a:hlinkClick r:id="rId2"/>
              </a:rPr>
              <a:t>contractsforexcellence@schools.nyc.gov</a:t>
            </a:r>
            <a:r>
              <a:rPr lang="en-US" sz="2000">
                <a:solidFill>
                  <a:srgbClr val="002060"/>
                </a:solidFill>
                <a:cs typeface="Times New Roman"/>
              </a:rPr>
              <a:t> </a:t>
            </a:r>
            <a:endParaRPr lang="en-US" sz="2000">
              <a:solidFill>
                <a:srgbClr val="0070C0"/>
              </a:solidFill>
              <a:cs typeface="Times New Roman" panose="02020603050405020304" pitchFamily="18" charset="0"/>
            </a:endParaRPr>
          </a:p>
          <a:p>
            <a:pPr marL="276860" indent="-276860">
              <a:buFont typeface="Wingdings" panose="05000000000000000000" pitchFamily="2" charset="2"/>
              <a:buChar char="§"/>
            </a:pPr>
            <a:endParaRPr lang="en-US" sz="1553">
              <a:cs typeface="Times New Roman" panose="02020603050405020304" pitchFamily="18" charset="0"/>
            </a:endParaRPr>
          </a:p>
          <a:p>
            <a:endParaRPr lang="en-US" sz="1747">
              <a:solidFill>
                <a:srgbClr val="002060"/>
              </a:solidFill>
              <a:cs typeface="Times New Roman" panose="02020603050405020304" pitchFamily="18" charset="0"/>
            </a:endParaRPr>
          </a:p>
          <a:p>
            <a:endParaRPr lang="en-US" sz="1747">
              <a:solidFill>
                <a:srgbClr val="002060"/>
              </a:solidFill>
              <a:cs typeface="Times New Roman" panose="02020603050405020304" pitchFamily="18" charset="0"/>
            </a:endParaRPr>
          </a:p>
          <a:p>
            <a:pPr marL="384810" lvl="1" indent="-273685"/>
            <a:endParaRPr lang="en-US">
              <a:cs typeface="Arial"/>
            </a:endParaRPr>
          </a:p>
        </p:txBody>
      </p:sp>
    </p:spTree>
    <p:extLst>
      <p:ext uri="{BB962C8B-B14F-4D97-AF65-F5344CB8AC3E}">
        <p14:creationId xmlns:p14="http://schemas.microsoft.com/office/powerpoint/2010/main" val="345094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D6D22-523E-647E-226E-09E34E99306A}"/>
              </a:ext>
            </a:extLst>
          </p:cNvPr>
          <p:cNvSpPr>
            <a:spLocks noGrp="1"/>
          </p:cNvSpPr>
          <p:nvPr>
            <p:ph type="title"/>
          </p:nvPr>
        </p:nvSpPr>
        <p:spPr>
          <a:xfrm>
            <a:off x="685800" y="368708"/>
            <a:ext cx="7772400" cy="503903"/>
          </a:xfrm>
        </p:spPr>
        <p:txBody>
          <a:bodyPr/>
          <a:lstStyle/>
          <a:p>
            <a:pPr algn="ctr"/>
            <a:r>
              <a:rPr lang="en-US" sz="2400">
                <a:cs typeface="Arial"/>
              </a:rPr>
              <a:t>Class Size Reduction Plan </a:t>
            </a:r>
            <a:endParaRPr lang="en-US" sz="2400"/>
          </a:p>
        </p:txBody>
      </p:sp>
      <p:sp>
        <p:nvSpPr>
          <p:cNvPr id="3" name="Content Placeholder 2">
            <a:extLst>
              <a:ext uri="{FF2B5EF4-FFF2-40B4-BE49-F238E27FC236}">
                <a16:creationId xmlns:a16="http://schemas.microsoft.com/office/drawing/2014/main" id="{CCA86DEA-3465-49AE-42ED-2059E2F061B0}"/>
              </a:ext>
            </a:extLst>
          </p:cNvPr>
          <p:cNvSpPr>
            <a:spLocks noGrp="1"/>
          </p:cNvSpPr>
          <p:nvPr>
            <p:ph idx="1"/>
          </p:nvPr>
        </p:nvSpPr>
        <p:spPr>
          <a:xfrm>
            <a:off x="528872" y="1169505"/>
            <a:ext cx="7772400" cy="4539532"/>
          </a:xfrm>
        </p:spPr>
        <p:txBody>
          <a:bodyPr/>
          <a:lstStyle/>
          <a:p>
            <a:pPr marL="285750" indent="-285750">
              <a:buFont typeface="Wingdings" panose="05000000000000000000" pitchFamily="2" charset="2"/>
              <a:buChar char="§"/>
            </a:pPr>
            <a:r>
              <a:rPr lang="en-US" sz="2000">
                <a:solidFill>
                  <a:srgbClr val="002060"/>
                </a:solidFill>
                <a:cs typeface="Arial"/>
              </a:rPr>
              <a:t>A </a:t>
            </a:r>
            <a:r>
              <a:rPr lang="en-US" sz="2000" b="1">
                <a:solidFill>
                  <a:srgbClr val="002060"/>
                </a:solidFill>
                <a:cs typeface="Arial"/>
              </a:rPr>
              <a:t>draft </a:t>
            </a:r>
            <a:r>
              <a:rPr lang="en-US" sz="2000">
                <a:solidFill>
                  <a:srgbClr val="002060"/>
                </a:solidFill>
                <a:cs typeface="Arial"/>
              </a:rPr>
              <a:t>plan has been posted as a part of the Contracts for Excellence public process.</a:t>
            </a:r>
            <a:endParaRPr lang="en-US" sz="2000">
              <a:solidFill>
                <a:srgbClr val="FF0000"/>
              </a:solidFill>
              <a:cs typeface="Arial"/>
            </a:endParaRPr>
          </a:p>
          <a:p>
            <a:pPr marL="0" indent="0"/>
            <a:endParaRPr lang="en-US" sz="2000">
              <a:solidFill>
                <a:srgbClr val="002060"/>
              </a:solidFill>
              <a:cs typeface="Arial"/>
            </a:endParaRPr>
          </a:p>
          <a:p>
            <a:pPr marL="285750" indent="-285750">
              <a:buFont typeface="Wingdings" panose="05000000000000000000" pitchFamily="2" charset="2"/>
              <a:buChar char="§"/>
            </a:pPr>
            <a:r>
              <a:rPr lang="en-US" sz="2000">
                <a:solidFill>
                  <a:srgbClr val="002060"/>
                </a:solidFill>
                <a:cs typeface="Arial"/>
              </a:rPr>
              <a:t>Members of the public are able to give feedback through this process.</a:t>
            </a:r>
          </a:p>
          <a:p>
            <a:pPr marL="0" indent="0"/>
            <a:endParaRPr lang="en-US" sz="2000">
              <a:solidFill>
                <a:srgbClr val="002060"/>
              </a:solidFill>
              <a:cs typeface="Arial"/>
            </a:endParaRPr>
          </a:p>
          <a:p>
            <a:pPr marL="285750" indent="-285750">
              <a:buFont typeface="Wingdings" panose="05000000000000000000" pitchFamily="2" charset="2"/>
              <a:buChar char="§"/>
            </a:pPr>
            <a:r>
              <a:rPr lang="en-US" sz="2000">
                <a:solidFill>
                  <a:srgbClr val="002060"/>
                </a:solidFill>
                <a:cs typeface="Arial"/>
              </a:rPr>
              <a:t>Following public feedback, NYCPS will work with the  teachers' and principals' unions to finalize the plan. Under the law, these unions must sign off on the plan prior to it being finalized.</a:t>
            </a:r>
          </a:p>
          <a:p>
            <a:pPr marL="0" indent="0"/>
            <a:endParaRPr lang="en-US" sz="2000">
              <a:solidFill>
                <a:srgbClr val="002060"/>
              </a:solidFill>
              <a:cs typeface="Arial"/>
            </a:endParaRPr>
          </a:p>
          <a:p>
            <a:pPr marL="285750" indent="-285750">
              <a:buFont typeface="Wingdings" panose="05000000000000000000" pitchFamily="2" charset="2"/>
              <a:buChar char="§"/>
            </a:pPr>
            <a:r>
              <a:rPr lang="en-US" sz="2000">
                <a:solidFill>
                  <a:srgbClr val="002060"/>
                </a:solidFill>
                <a:cs typeface="Arial"/>
              </a:rPr>
              <a:t>The plan outlines school-level policies and central-level policies.</a:t>
            </a:r>
          </a:p>
          <a:p>
            <a:pPr>
              <a:buFont typeface="Arial"/>
              <a:buChar char="•"/>
            </a:pPr>
            <a:endParaRPr lang="en-US">
              <a:cs typeface="Arial"/>
            </a:endParaRPr>
          </a:p>
        </p:txBody>
      </p:sp>
      <p:sp>
        <p:nvSpPr>
          <p:cNvPr id="4" name="Slide Number Placeholder 3">
            <a:extLst>
              <a:ext uri="{FF2B5EF4-FFF2-40B4-BE49-F238E27FC236}">
                <a16:creationId xmlns:a16="http://schemas.microsoft.com/office/drawing/2014/main" id="{68066037-871E-7B2E-F488-E28D9E17F047}"/>
              </a:ext>
            </a:extLst>
          </p:cNvPr>
          <p:cNvSpPr>
            <a:spLocks noGrp="1"/>
          </p:cNvSpPr>
          <p:nvPr>
            <p:ph type="sldNum" sz="quarter" idx="10"/>
          </p:nvPr>
        </p:nvSpPr>
        <p:spPr/>
        <p:txBody>
          <a:bodyPr/>
          <a:lstStyle/>
          <a:p>
            <a:pPr>
              <a:defRPr/>
            </a:pPr>
            <a:fld id="{FAB90AF6-C8F3-4810-A3CA-9E413665CE10}" type="slidenum">
              <a:rPr lang="en-US"/>
              <a:pPr>
                <a:defRPr/>
              </a:pPr>
              <a:t>7</a:t>
            </a:fld>
            <a:endParaRPr lang="en-US" sz="1050"/>
          </a:p>
        </p:txBody>
      </p:sp>
    </p:spTree>
    <p:extLst>
      <p:ext uri="{BB962C8B-B14F-4D97-AF65-F5344CB8AC3E}">
        <p14:creationId xmlns:p14="http://schemas.microsoft.com/office/powerpoint/2010/main" val="2817223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6C798-E325-66D2-CC10-9E130CD53D94}"/>
              </a:ext>
            </a:extLst>
          </p:cNvPr>
          <p:cNvSpPr>
            <a:spLocks noGrp="1"/>
          </p:cNvSpPr>
          <p:nvPr>
            <p:ph type="title"/>
          </p:nvPr>
        </p:nvSpPr>
        <p:spPr>
          <a:xfrm>
            <a:off x="511688" y="206864"/>
            <a:ext cx="7772400" cy="434692"/>
          </a:xfrm>
        </p:spPr>
        <p:txBody>
          <a:bodyPr/>
          <a:lstStyle/>
          <a:p>
            <a:pPr algn="ctr"/>
            <a:r>
              <a:rPr lang="en-US" sz="2400" dirty="0">
                <a:solidFill>
                  <a:srgbClr val="002060"/>
                </a:solidFill>
                <a:highlight>
                  <a:srgbClr val="FFFF00"/>
                </a:highlight>
                <a:cs typeface="Arial"/>
              </a:rPr>
              <a:t>Summary of Draft Class Size Reduction Plan</a:t>
            </a:r>
          </a:p>
        </p:txBody>
      </p:sp>
      <p:sp>
        <p:nvSpPr>
          <p:cNvPr id="3" name="Content Placeholder 2">
            <a:extLst>
              <a:ext uri="{FF2B5EF4-FFF2-40B4-BE49-F238E27FC236}">
                <a16:creationId xmlns:a16="http://schemas.microsoft.com/office/drawing/2014/main" id="{349EE92D-2BD6-B1CA-B456-E68E177CB8FE}"/>
              </a:ext>
            </a:extLst>
          </p:cNvPr>
          <p:cNvSpPr>
            <a:spLocks noGrp="1"/>
          </p:cNvSpPr>
          <p:nvPr>
            <p:ph idx="1"/>
          </p:nvPr>
        </p:nvSpPr>
        <p:spPr>
          <a:xfrm>
            <a:off x="81795" y="641556"/>
            <a:ext cx="8951086" cy="5544091"/>
          </a:xfrm>
        </p:spPr>
        <p:txBody>
          <a:bodyPr/>
          <a:lstStyle/>
          <a:p>
            <a:pPr marL="342900" indent="-342900">
              <a:buFont typeface="Wingdings" panose="05000000000000000000" pitchFamily="2" charset="2"/>
              <a:buChar char="§"/>
            </a:pPr>
            <a:r>
              <a:rPr lang="en-US" sz="2000" dirty="0">
                <a:solidFill>
                  <a:srgbClr val="002060"/>
                </a:solidFill>
                <a:highlight>
                  <a:srgbClr val="FFFF00"/>
                </a:highlight>
                <a:cs typeface="Arial"/>
              </a:rPr>
              <a:t>Plan includes:</a:t>
            </a:r>
          </a:p>
          <a:p>
            <a:pPr marL="554355" lvl="1" indent="-211455">
              <a:buClr>
                <a:srgbClr val="5BADFF"/>
              </a:buClr>
              <a:buFont typeface="Wingdings" panose="05000000000000000000" pitchFamily="2" charset="2"/>
              <a:buChar char="§"/>
            </a:pPr>
            <a:r>
              <a:rPr lang="en-US" sz="1600" dirty="0">
                <a:solidFill>
                  <a:srgbClr val="002060"/>
                </a:solidFill>
                <a:highlight>
                  <a:srgbClr val="FFFF00"/>
                </a:highlight>
                <a:cs typeface="Arial"/>
              </a:rPr>
              <a:t>The school-driven planning approach for school year 2025-2026, which has directly resulted in additional resources being provided to schools, including $241 million in Contracts for Excellence as well as additional city funds. </a:t>
            </a:r>
          </a:p>
          <a:p>
            <a:pPr marL="925830" lvl="2" indent="-285750">
              <a:buClr>
                <a:schemeClr val="accent1">
                  <a:lumMod val="75000"/>
                </a:schemeClr>
              </a:buClr>
              <a:buFont typeface="Wingdings" panose="05000000000000000000" pitchFamily="2" charset="2"/>
              <a:buChar char="§"/>
            </a:pPr>
            <a:r>
              <a:rPr lang="en-US" sz="1400" b="1" dirty="0">
                <a:solidFill>
                  <a:srgbClr val="002060"/>
                </a:solidFill>
                <a:highlight>
                  <a:srgbClr val="FFFF00"/>
                </a:highlight>
                <a:cs typeface="Arial"/>
              </a:rPr>
              <a:t>About 750 schools were awarded funding to hire approximately 3,700 </a:t>
            </a:r>
            <a:r>
              <a:rPr lang="en-US" sz="1400" b="1" i="1" dirty="0">
                <a:solidFill>
                  <a:srgbClr val="002060"/>
                </a:solidFill>
                <a:highlight>
                  <a:srgbClr val="FFFF00"/>
                </a:highlight>
                <a:cs typeface="Arial"/>
              </a:rPr>
              <a:t>NEW </a:t>
            </a:r>
            <a:r>
              <a:rPr lang="en-US" sz="1400" b="1" dirty="0">
                <a:solidFill>
                  <a:srgbClr val="002060"/>
                </a:solidFill>
                <a:highlight>
                  <a:srgbClr val="FFFF00"/>
                </a:highlight>
                <a:cs typeface="Arial"/>
              </a:rPr>
              <a:t>teachers</a:t>
            </a:r>
            <a:endParaRPr lang="en-US" sz="1400" dirty="0">
              <a:solidFill>
                <a:srgbClr val="002060"/>
              </a:solidFill>
              <a:highlight>
                <a:srgbClr val="FFFF00"/>
              </a:highlight>
              <a:cs typeface="Arial"/>
            </a:endParaRPr>
          </a:p>
          <a:p>
            <a:pPr marL="925830" lvl="2" indent="-285750">
              <a:buClr>
                <a:schemeClr val="accent1">
                  <a:lumMod val="75000"/>
                </a:schemeClr>
              </a:buClr>
              <a:buFont typeface="Wingdings" panose="05000000000000000000" pitchFamily="2" charset="2"/>
              <a:buChar char="§"/>
            </a:pPr>
            <a:r>
              <a:rPr lang="en-US" sz="1400" dirty="0">
                <a:solidFill>
                  <a:srgbClr val="002060"/>
                </a:solidFill>
                <a:highlight>
                  <a:srgbClr val="FFFF00"/>
                </a:highlight>
                <a:cs typeface="Arial"/>
              </a:rPr>
              <a:t>Plans were developed in consultation with SLTs by individual schools</a:t>
            </a:r>
          </a:p>
          <a:p>
            <a:pPr marL="925830" lvl="2" indent="-285750">
              <a:buClr>
                <a:schemeClr val="accent1">
                  <a:lumMod val="75000"/>
                </a:schemeClr>
              </a:buClr>
              <a:buFont typeface="Wingdings" panose="05000000000000000000" pitchFamily="2" charset="2"/>
              <a:buChar char="§"/>
            </a:pPr>
            <a:r>
              <a:rPr lang="en-US" sz="1400" dirty="0">
                <a:solidFill>
                  <a:srgbClr val="002060"/>
                </a:solidFill>
                <a:highlight>
                  <a:srgbClr val="FFFF00"/>
                </a:highlight>
                <a:cs typeface="Arial"/>
              </a:rPr>
              <a:t>Plans were reviewed collectively by NYCPS, the United Federation of Teachers (UFT) and the Council for School Supervisors (CSA)</a:t>
            </a:r>
            <a:endParaRPr lang="en-US" sz="1400" dirty="0">
              <a:solidFill>
                <a:srgbClr val="666666"/>
              </a:solidFill>
              <a:highlight>
                <a:srgbClr val="FFFF00"/>
              </a:highlight>
              <a:cs typeface="Arial"/>
            </a:endParaRPr>
          </a:p>
          <a:p>
            <a:pPr marL="925830" lvl="2" indent="-285750">
              <a:buClr>
                <a:srgbClr val="5BADFF"/>
              </a:buClr>
              <a:buFont typeface="Wingdings" panose="05000000000000000000" pitchFamily="2" charset="2"/>
              <a:buChar char="§"/>
            </a:pPr>
            <a:endParaRPr lang="en-US" sz="1600" dirty="0">
              <a:solidFill>
                <a:srgbClr val="002060"/>
              </a:solidFill>
              <a:highlight>
                <a:srgbClr val="FFFF00"/>
              </a:highlight>
              <a:cs typeface="Arial"/>
            </a:endParaRPr>
          </a:p>
          <a:p>
            <a:pPr marL="669925" lvl="1" indent="-285750">
              <a:buClr>
                <a:srgbClr val="5BADFF"/>
              </a:buClr>
              <a:buFont typeface="Wingdings" panose="05000000000000000000" pitchFamily="2" charset="2"/>
              <a:buChar char="§"/>
            </a:pPr>
            <a:r>
              <a:rPr lang="en-US" sz="1600" dirty="0">
                <a:solidFill>
                  <a:srgbClr val="002060"/>
                </a:solidFill>
                <a:highlight>
                  <a:srgbClr val="FFFF00"/>
                </a:highlight>
                <a:cs typeface="Arial"/>
              </a:rPr>
              <a:t>Data showing that</a:t>
            </a:r>
            <a:r>
              <a:rPr lang="en-US" sz="1600" b="1" dirty="0">
                <a:solidFill>
                  <a:srgbClr val="002060"/>
                </a:solidFill>
                <a:highlight>
                  <a:srgbClr val="FFFF00"/>
                </a:highlight>
                <a:cs typeface="Arial"/>
              </a:rPr>
              <a:t> 46% of classes </a:t>
            </a:r>
            <a:r>
              <a:rPr lang="en-US" sz="1600" dirty="0">
                <a:solidFill>
                  <a:srgbClr val="002060"/>
                </a:solidFill>
                <a:highlight>
                  <a:srgbClr val="FFFF00"/>
                </a:highlight>
                <a:cs typeface="Arial"/>
              </a:rPr>
              <a:t>across NYCPS were below the caps for school year 24-25, above the 40% required by law for this year</a:t>
            </a:r>
            <a:endParaRPr lang="en-US" sz="1600" dirty="0">
              <a:highlight>
                <a:srgbClr val="FFFF00"/>
              </a:highlight>
              <a:cs typeface="Arial"/>
            </a:endParaRPr>
          </a:p>
          <a:p>
            <a:pPr marL="925830" lvl="2" indent="-285750">
              <a:buClr>
                <a:srgbClr val="FF9933"/>
              </a:buClr>
              <a:buFont typeface="Wingdings" panose="05000000000000000000" pitchFamily="2" charset="2"/>
              <a:buChar char="§"/>
            </a:pPr>
            <a:endParaRPr lang="en-US" sz="1600" dirty="0">
              <a:solidFill>
                <a:srgbClr val="002060"/>
              </a:solidFill>
              <a:cs typeface="Arial"/>
            </a:endParaRPr>
          </a:p>
          <a:p>
            <a:pPr marL="554355" lvl="1" indent="-211455">
              <a:buClr>
                <a:srgbClr val="5BADFF"/>
              </a:buClr>
              <a:buFont typeface="Wingdings" panose="05000000000000000000" pitchFamily="2" charset="2"/>
              <a:buChar char="§"/>
            </a:pPr>
            <a:r>
              <a:rPr lang="en-US" sz="1600" dirty="0">
                <a:solidFill>
                  <a:srgbClr val="002060"/>
                </a:solidFill>
                <a:cs typeface="Arial"/>
              </a:rPr>
              <a:t>Updates on the results of the principal space survey and work to convert rooms into instructional </a:t>
            </a:r>
            <a:r>
              <a:rPr lang="en-US" sz="1600" dirty="0" err="1">
                <a:solidFill>
                  <a:srgbClr val="002060"/>
                </a:solidFill>
                <a:cs typeface="Arial"/>
              </a:rPr>
              <a:t>spacesthat</a:t>
            </a:r>
            <a:r>
              <a:rPr lang="en-US" sz="1600" dirty="0">
                <a:solidFill>
                  <a:srgbClr val="002060"/>
                </a:solidFill>
                <a:cs typeface="Arial"/>
              </a:rPr>
              <a:t> NYCPS anticipates may result in </a:t>
            </a:r>
            <a:r>
              <a:rPr lang="en-US" sz="1600" b="1" dirty="0">
                <a:solidFill>
                  <a:srgbClr val="002060"/>
                </a:solidFill>
                <a:cs typeface="Arial"/>
              </a:rPr>
              <a:t>an additional 1500 seats</a:t>
            </a:r>
            <a:r>
              <a:rPr lang="en-US" sz="1600" dirty="0">
                <a:solidFill>
                  <a:srgbClr val="002060"/>
                </a:solidFill>
                <a:cs typeface="Arial"/>
              </a:rPr>
              <a:t> in schools without space to comply </a:t>
            </a:r>
            <a:endParaRPr lang="en-US" sz="1600" dirty="0">
              <a:cs typeface="Arial"/>
            </a:endParaRPr>
          </a:p>
          <a:p>
            <a:pPr marL="554355" lvl="1" indent="-211455">
              <a:buClr>
                <a:srgbClr val="5BADFF"/>
              </a:buClr>
              <a:buFont typeface="Wingdings" panose="05000000000000000000" pitchFamily="2" charset="2"/>
              <a:buChar char="§"/>
            </a:pPr>
            <a:endParaRPr lang="en-US" sz="1600" dirty="0">
              <a:solidFill>
                <a:srgbClr val="002060"/>
              </a:solidFill>
              <a:ea typeface="ＭＳ Ｐゴシック"/>
              <a:cs typeface="+mn-lt"/>
            </a:endParaRPr>
          </a:p>
          <a:p>
            <a:pPr marL="554355" lvl="1" indent="-211455">
              <a:buClr>
                <a:srgbClr val="5BADFF"/>
              </a:buClr>
              <a:buFont typeface="Wingdings" panose="05000000000000000000" pitchFamily="2" charset="2"/>
              <a:buChar char="§"/>
            </a:pPr>
            <a:r>
              <a:rPr lang="en-US" sz="1600" dirty="0">
                <a:solidFill>
                  <a:srgbClr val="002060"/>
                </a:solidFill>
                <a:ea typeface="+mn-lt"/>
                <a:cs typeface="+mn-lt"/>
              </a:rPr>
              <a:t>SCA </a:t>
            </a:r>
            <a:r>
              <a:rPr lang="en-US" sz="1600" b="1" dirty="0">
                <a:solidFill>
                  <a:srgbClr val="002060"/>
                </a:solidFill>
                <a:ea typeface="+mn-lt"/>
                <a:cs typeface="+mn-lt"/>
              </a:rPr>
              <a:t>expanded the capital approach</a:t>
            </a:r>
            <a:r>
              <a:rPr lang="en-US" sz="1600" dirty="0">
                <a:solidFill>
                  <a:srgbClr val="002060"/>
                </a:solidFill>
                <a:ea typeface="+mn-lt"/>
                <a:cs typeface="+mn-lt"/>
              </a:rPr>
              <a:t> to respond to class size law and localized class size needs</a:t>
            </a:r>
            <a:endParaRPr lang="en-US" sz="1600" dirty="0">
              <a:cs typeface="Arial"/>
            </a:endParaRPr>
          </a:p>
          <a:p>
            <a:pPr marL="554355" lvl="1" indent="-211455">
              <a:buClr>
                <a:srgbClr val="5BADFF"/>
              </a:buClr>
              <a:buFont typeface="Wingdings" panose="05000000000000000000" pitchFamily="2" charset="2"/>
              <a:buChar char="§"/>
            </a:pPr>
            <a:endParaRPr lang="en-US" sz="1600" dirty="0">
              <a:solidFill>
                <a:srgbClr val="002060"/>
              </a:solidFill>
              <a:cs typeface="Arial"/>
            </a:endParaRPr>
          </a:p>
          <a:p>
            <a:pPr marL="554355" lvl="1" indent="-211455">
              <a:buClr>
                <a:srgbClr val="5BADFF"/>
              </a:buClr>
              <a:buFont typeface="Wingdings" panose="05000000000000000000" pitchFamily="2" charset="2"/>
              <a:buChar char="§"/>
            </a:pPr>
            <a:r>
              <a:rPr lang="en-US" sz="1600" dirty="0">
                <a:solidFill>
                  <a:srgbClr val="002060"/>
                </a:solidFill>
                <a:cs typeface="Arial"/>
              </a:rPr>
              <a:t>Multiple strategies to </a:t>
            </a:r>
            <a:r>
              <a:rPr lang="en-US" sz="1600" b="1" dirty="0">
                <a:solidFill>
                  <a:srgbClr val="002060"/>
                </a:solidFill>
                <a:cs typeface="Arial"/>
              </a:rPr>
              <a:t>support teacher recruitment and retention</a:t>
            </a:r>
            <a:r>
              <a:rPr lang="en-US" sz="1600" dirty="0">
                <a:solidFill>
                  <a:srgbClr val="002060"/>
                </a:solidFill>
                <a:cs typeface="Arial"/>
              </a:rPr>
              <a:t>, including a new District Point Pilot and increased </a:t>
            </a:r>
            <a:endParaRPr lang="en-US" sz="1600" dirty="0">
              <a:cs typeface="Arial"/>
            </a:endParaRPr>
          </a:p>
          <a:p>
            <a:pPr marL="554355" lvl="1" indent="-211455">
              <a:buClr>
                <a:srgbClr val="5BADFF"/>
              </a:buClr>
              <a:buFont typeface="Arial"/>
              <a:buChar char="&gt;"/>
            </a:pPr>
            <a:endParaRPr lang="en-US" dirty="0">
              <a:solidFill>
                <a:srgbClr val="666666"/>
              </a:solidFill>
              <a:cs typeface="Arial"/>
            </a:endParaRPr>
          </a:p>
          <a:p>
            <a:pPr marL="554355" lvl="1" indent="-211455">
              <a:buClr>
                <a:srgbClr val="5BADFF"/>
              </a:buClr>
              <a:buFont typeface="Arial"/>
              <a:buChar char="&gt;"/>
            </a:pPr>
            <a:endParaRPr lang="en-US" dirty="0">
              <a:cs typeface="Arial"/>
            </a:endParaRPr>
          </a:p>
        </p:txBody>
      </p:sp>
      <p:sp>
        <p:nvSpPr>
          <p:cNvPr id="4" name="Slide Number Placeholder 3">
            <a:extLst>
              <a:ext uri="{FF2B5EF4-FFF2-40B4-BE49-F238E27FC236}">
                <a16:creationId xmlns:a16="http://schemas.microsoft.com/office/drawing/2014/main" id="{D8C4FC9D-4411-2912-775A-8BDF446D7B14}"/>
              </a:ext>
            </a:extLst>
          </p:cNvPr>
          <p:cNvSpPr>
            <a:spLocks noGrp="1"/>
          </p:cNvSpPr>
          <p:nvPr>
            <p:ph type="sldNum" sz="quarter" idx="10"/>
          </p:nvPr>
        </p:nvSpPr>
        <p:spPr/>
        <p:txBody>
          <a:bodyPr/>
          <a:lstStyle/>
          <a:p>
            <a:pPr>
              <a:defRPr/>
            </a:pPr>
            <a:fld id="{FAB90AF6-C8F3-4810-A3CA-9E413665CE10}" type="slidenum">
              <a:rPr lang="en-US"/>
              <a:pPr>
                <a:defRPr/>
              </a:pPr>
              <a:t>8</a:t>
            </a:fld>
            <a:endParaRPr lang="en-US" sz="1050"/>
          </a:p>
        </p:txBody>
      </p:sp>
    </p:spTree>
    <p:extLst>
      <p:ext uri="{BB962C8B-B14F-4D97-AF65-F5344CB8AC3E}">
        <p14:creationId xmlns:p14="http://schemas.microsoft.com/office/powerpoint/2010/main" val="2670185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4D7C-F285-382F-347B-7447EE1361FD}"/>
              </a:ext>
            </a:extLst>
          </p:cNvPr>
          <p:cNvSpPr>
            <a:spLocks noGrp="1"/>
          </p:cNvSpPr>
          <p:nvPr>
            <p:ph type="title"/>
          </p:nvPr>
        </p:nvSpPr>
        <p:spPr>
          <a:xfrm>
            <a:off x="685800" y="372857"/>
            <a:ext cx="7772400" cy="481780"/>
          </a:xfrm>
        </p:spPr>
        <p:txBody>
          <a:bodyPr/>
          <a:lstStyle/>
          <a:p>
            <a:pPr algn="ctr"/>
            <a:r>
              <a:rPr lang="en-US" sz="2400">
                <a:cs typeface="Arial"/>
              </a:rPr>
              <a:t>Public Comment for Class Size Reduction Plan</a:t>
            </a:r>
            <a:endParaRPr lang="en-US" sz="2400"/>
          </a:p>
        </p:txBody>
      </p:sp>
      <p:sp>
        <p:nvSpPr>
          <p:cNvPr id="3" name="Content Placeholder 2">
            <a:extLst>
              <a:ext uri="{FF2B5EF4-FFF2-40B4-BE49-F238E27FC236}">
                <a16:creationId xmlns:a16="http://schemas.microsoft.com/office/drawing/2014/main" id="{CECC9270-A791-ADF5-DE16-EF1AC3FBC5FF}"/>
              </a:ext>
            </a:extLst>
          </p:cNvPr>
          <p:cNvSpPr>
            <a:spLocks noGrp="1"/>
          </p:cNvSpPr>
          <p:nvPr>
            <p:ph idx="1"/>
          </p:nvPr>
        </p:nvSpPr>
        <p:spPr>
          <a:xfrm>
            <a:off x="393700" y="1447800"/>
            <a:ext cx="7931316" cy="4114800"/>
          </a:xfrm>
        </p:spPr>
        <p:txBody>
          <a:bodyPr/>
          <a:lstStyle/>
          <a:p>
            <a:pPr marL="285750" indent="-285750" algn="just">
              <a:buFont typeface="Wingdings" panose="05000000000000000000" pitchFamily="2" charset="2"/>
              <a:buChar char="§"/>
            </a:pPr>
            <a:r>
              <a:rPr lang="en-US" sz="2000">
                <a:solidFill>
                  <a:srgbClr val="002060"/>
                </a:solidFill>
                <a:cs typeface="Arial"/>
              </a:rPr>
              <a:t>We will take public feedback into account in the coming weeks as we continue to work towards complying with this mandate.</a:t>
            </a:r>
          </a:p>
          <a:p>
            <a:pPr marL="285750" indent="-285750" algn="just">
              <a:buFont typeface="Wingdings" panose="05000000000000000000" pitchFamily="2" charset="2"/>
              <a:buChar char="§"/>
            </a:pPr>
            <a:endParaRPr lang="en-US" sz="2000">
              <a:solidFill>
                <a:srgbClr val="002060"/>
              </a:solidFill>
              <a:cs typeface="Arial"/>
            </a:endParaRPr>
          </a:p>
          <a:p>
            <a:pPr marL="285750" indent="-285750" algn="just">
              <a:buFont typeface="Wingdings" panose="05000000000000000000" pitchFamily="2" charset="2"/>
              <a:buChar char="§"/>
            </a:pPr>
            <a:r>
              <a:rPr lang="en-US" sz="2000">
                <a:solidFill>
                  <a:srgbClr val="002060"/>
                </a:solidFill>
                <a:cs typeface="Arial"/>
              </a:rPr>
              <a:t>The deadline for submitting public comment will be July 8, 2025.</a:t>
            </a:r>
          </a:p>
          <a:p>
            <a:pPr algn="just">
              <a:buFont typeface="Arial"/>
              <a:buChar char="•"/>
            </a:pPr>
            <a:endParaRPr lang="en-US" sz="2000">
              <a:solidFill>
                <a:srgbClr val="002060"/>
              </a:solidFill>
              <a:cs typeface="Arial"/>
            </a:endParaRPr>
          </a:p>
          <a:p>
            <a:pPr marL="285750" indent="-285750" algn="just">
              <a:buFont typeface="Wingdings" panose="05000000000000000000" pitchFamily="2" charset="2"/>
              <a:buChar char="§"/>
            </a:pPr>
            <a:r>
              <a:rPr lang="en-US" sz="2000">
                <a:solidFill>
                  <a:srgbClr val="002060"/>
                </a:solidFill>
                <a:cs typeface="Arial"/>
              </a:rPr>
              <a:t>Educators, parents and caregivers, and all other members of the New York City community may submit their comments by email to ClassSize@schools.nyc.gov</a:t>
            </a:r>
          </a:p>
          <a:p>
            <a:pPr marL="0" indent="0" algn="just"/>
            <a:r>
              <a:rPr lang="en-US" sz="1600">
                <a:solidFill>
                  <a:srgbClr val="002060"/>
                </a:solidFill>
                <a:cs typeface="Arial"/>
              </a:rPr>
              <a:t> </a:t>
            </a:r>
          </a:p>
          <a:p>
            <a:pPr marL="0" indent="0" algn="just"/>
            <a:r>
              <a:rPr lang="en-US" sz="1800">
                <a:solidFill>
                  <a:srgbClr val="002060"/>
                </a:solidFill>
                <a:cs typeface="Arial"/>
              </a:rPr>
              <a:t> </a:t>
            </a:r>
          </a:p>
        </p:txBody>
      </p:sp>
      <p:sp>
        <p:nvSpPr>
          <p:cNvPr id="4" name="Slide Number Placeholder 3">
            <a:extLst>
              <a:ext uri="{FF2B5EF4-FFF2-40B4-BE49-F238E27FC236}">
                <a16:creationId xmlns:a16="http://schemas.microsoft.com/office/drawing/2014/main" id="{68BBEBE0-14CC-A80B-CDF7-59D07E23EFC1}"/>
              </a:ext>
            </a:extLst>
          </p:cNvPr>
          <p:cNvSpPr>
            <a:spLocks noGrp="1"/>
          </p:cNvSpPr>
          <p:nvPr>
            <p:ph type="sldNum" sz="quarter" idx="10"/>
          </p:nvPr>
        </p:nvSpPr>
        <p:spPr/>
        <p:txBody>
          <a:bodyPr/>
          <a:lstStyle/>
          <a:p>
            <a:pPr>
              <a:defRPr/>
            </a:pPr>
            <a:fld id="{FAB90AF6-C8F3-4810-A3CA-9E413665CE10}" type="slidenum">
              <a:rPr lang="en-US"/>
              <a:pPr>
                <a:defRPr/>
              </a:pPr>
              <a:t>9</a:t>
            </a:fld>
            <a:endParaRPr lang="en-US" sz="1050"/>
          </a:p>
        </p:txBody>
      </p:sp>
    </p:spTree>
    <p:extLst>
      <p:ext uri="{BB962C8B-B14F-4D97-AF65-F5344CB8AC3E}">
        <p14:creationId xmlns:p14="http://schemas.microsoft.com/office/powerpoint/2010/main" val="766910733"/>
      </p:ext>
    </p:extLst>
  </p:cSld>
  <p:clrMapOvr>
    <a:masterClrMapping/>
  </p:clrMapOvr>
</p:sld>
</file>

<file path=ppt/theme/theme1.xml><?xml version="1.0" encoding="utf-8"?>
<a:theme xmlns:a="http://schemas.openxmlformats.org/drawingml/2006/main" name="Blank Presentation">
  <a:themeElements>
    <a:clrScheme name="">
      <a:dk1>
        <a:srgbClr val="666666"/>
      </a:dk1>
      <a:lt1>
        <a:srgbClr val="FFFFFF"/>
      </a:lt1>
      <a:dk2>
        <a:srgbClr val="003366"/>
      </a:dk2>
      <a:lt2>
        <a:srgbClr val="CFDAE5"/>
      </a:lt2>
      <a:accent1>
        <a:srgbClr val="FF9933"/>
      </a:accent1>
      <a:accent2>
        <a:srgbClr val="80B34D"/>
      </a:accent2>
      <a:accent3>
        <a:srgbClr val="FFFFFF"/>
      </a:accent3>
      <a:accent4>
        <a:srgbClr val="565656"/>
      </a:accent4>
      <a:accent5>
        <a:srgbClr val="FFCAAD"/>
      </a:accent5>
      <a:accent6>
        <a:srgbClr val="73A245"/>
      </a:accent6>
      <a:hlink>
        <a:srgbClr val="6699CC"/>
      </a:hlink>
      <a:folHlink>
        <a:srgbClr val="3366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YCDOE_PPT_July2014 (4).potx" id="{7DE8C774-AB82-4D56-9386-796E98412634}" vid="{A159373F-CB86-4DF3-B710-BE088E7D20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1706b16c-e030-4e3c-90c7-ea7af4f76acc">
      <Terms xmlns="http://schemas.microsoft.com/office/infopath/2007/PartnerControls"/>
    </lcf76f155ced4ddcb4097134ff3c332f>
    <Additionalnote xmlns="1706b16c-e030-4e3c-90c7-ea7af4f76acc" xsi:nil="true"/>
    <overpayment xmlns="1706b16c-e030-4e3c-90c7-ea7af4f76acc" xsi:nil="true"/>
    <TaxCatchAll xmlns="ded29854-759d-491a-9eaf-bb0015c0813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C7A9461EB64DF4699ACF94AFEB0D9A8" ma:contentTypeVersion="22" ma:contentTypeDescription="Create a new document." ma:contentTypeScope="" ma:versionID="188c7dc0aa009c6c8708b2629849fed4">
  <xsd:schema xmlns:xsd="http://www.w3.org/2001/XMLSchema" xmlns:xs="http://www.w3.org/2001/XMLSchema" xmlns:p="http://schemas.microsoft.com/office/2006/metadata/properties" xmlns:ns1="http://schemas.microsoft.com/sharepoint/v3" xmlns:ns2="1706b16c-e030-4e3c-90c7-ea7af4f76acc" xmlns:ns3="ded29854-759d-491a-9eaf-bb0015c0813c" targetNamespace="http://schemas.microsoft.com/office/2006/metadata/properties" ma:root="true" ma:fieldsID="ca0a8ddf505fe1476d4e453de704aacb" ns1:_="" ns2:_="" ns3:_="">
    <xsd:import namespace="http://schemas.microsoft.com/sharepoint/v3"/>
    <xsd:import namespace="1706b16c-e030-4e3c-90c7-ea7af4f76acc"/>
    <xsd:import namespace="ded29854-759d-491a-9eaf-bb0015c0813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DateTaken" minOccurs="0"/>
                <xsd:element ref="ns2:MediaServiceOCR"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element ref="ns2:Additionalnote" minOccurs="0"/>
                <xsd:element ref="ns2:overpay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06b16c-e030-4e3c-90c7-ea7af4f76a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ca87873-bdaf-4156-af8e-11c8208359c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Additionalnote" ma:index="28" nillable="true" ma:displayName="Additional note" ma:description="Note: The employee was overpaid on this check due to error with staffing date, the full check was returned to DOE. The correct payment for the days for the period from 3/1-2023-3/15/2023 was issued on his 6/15/2023 check" ma:format="Dropdown" ma:internalName="Additionalnote">
      <xsd:simpleType>
        <xsd:restriction base="dms:Text">
          <xsd:maxLength value="255"/>
        </xsd:restriction>
      </xsd:simpleType>
    </xsd:element>
    <xsd:element name="overpayment" ma:index="29" nillable="true" ma:displayName="overpayment" ma:description="Note: The employee was overpaid on this check due to error with staffing date, the full check was returned to DOE. The correct payment for the days for the period from 3/1-2023-3/15/2023 was issued on his 6/15/2023 check" ma:format="Dropdown" ma:internalName="overpayment">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d29854-759d-491a-9eaf-bb0015c0813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433a28f-99a1-4ecc-a4c3-a0583c7e87d0}" ma:internalName="TaxCatchAll" ma:showField="CatchAllData" ma:web="ded29854-759d-491a-9eaf-bb0015c0813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056D8B-2894-49C0-94F4-E53399679BA0}">
  <ds:schemaRefs>
    <ds:schemaRef ds:uri="33143411-d742-4a28-a670-f27334322883"/>
    <ds:schemaRef ds:uri="4eaa260f-f4b2-43c9-9254-278b98105ee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 ds:uri="1706b16c-e030-4e3c-90c7-ea7af4f76acc"/>
    <ds:schemaRef ds:uri="ded29854-759d-491a-9eaf-bb0015c0813c"/>
  </ds:schemaRefs>
</ds:datastoreItem>
</file>

<file path=customXml/itemProps2.xml><?xml version="1.0" encoding="utf-8"?>
<ds:datastoreItem xmlns:ds="http://schemas.openxmlformats.org/officeDocument/2006/customXml" ds:itemID="{FB7FBEB6-E9E7-4061-A343-483B7913AC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706b16c-e030-4e3c-90c7-ea7af4f76acc"/>
    <ds:schemaRef ds:uri="ded29854-759d-491a-9eaf-bb0015c081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2BFCB35-6411-47F8-9E84-A6DDD2F875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TotalTime>
  <Words>1178</Words>
  <Application>Microsoft Office PowerPoint</Application>
  <PresentationFormat>On-screen Show (4:3)</PresentationFormat>
  <Paragraphs>138</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ＭＳ Ｐゴシック</vt:lpstr>
      <vt:lpstr>Arial</vt:lpstr>
      <vt:lpstr>Calibri</vt:lpstr>
      <vt:lpstr>Times</vt:lpstr>
      <vt:lpstr>Times New Roman</vt:lpstr>
      <vt:lpstr>Wingdings</vt:lpstr>
      <vt:lpstr>Blank Presentation</vt:lpstr>
      <vt:lpstr>Fiscal Year 2026 Contracts For Excellence and Class Size Engagement</vt:lpstr>
      <vt:lpstr>Contracts for Excellence (C4E) Background</vt:lpstr>
      <vt:lpstr>Contracts for Excellence (C4E) Background</vt:lpstr>
      <vt:lpstr>Contracts for Excellence (C4E) for FY2026</vt:lpstr>
      <vt:lpstr>Proposed Allocation of Funds District _ 28</vt:lpstr>
      <vt:lpstr>Public Comment for Contracts for Excellence</vt:lpstr>
      <vt:lpstr>Class Size Reduction Plan </vt:lpstr>
      <vt:lpstr>Summary of Draft Class Size Reduction Plan</vt:lpstr>
      <vt:lpstr>Public Comment for Class Size Reduction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 Hendricks</dc:creator>
  <cp:lastModifiedBy>Vikash Narine</cp:lastModifiedBy>
  <cp:revision>9</cp:revision>
  <dcterms:created xsi:type="dcterms:W3CDTF">2024-05-15T04:49:16Z</dcterms:created>
  <dcterms:modified xsi:type="dcterms:W3CDTF">2025-06-12T18:27:29Z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0x010100EC7A9461EB64DF4699ACF94AFEB0D9A8</vt:lpwstr>
  </property>
  <property fmtid="{D5CDD505-2E9C-101B-9397-08002B2CF9AE}" pid="3" name="MediaServiceImageTags">
    <vt:lpwstr/>
  </property>
</Properties>
</file>